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40"/>
  </p:notesMasterIdLst>
  <p:sldIdLst>
    <p:sldId id="305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1" r:id="rId18"/>
    <p:sldId id="462" r:id="rId19"/>
    <p:sldId id="464" r:id="rId20"/>
    <p:sldId id="600" r:id="rId21"/>
    <p:sldId id="601" r:id="rId22"/>
    <p:sldId id="645" r:id="rId23"/>
    <p:sldId id="474" r:id="rId24"/>
    <p:sldId id="468" r:id="rId25"/>
    <p:sldId id="469" r:id="rId26"/>
    <p:sldId id="470" r:id="rId27"/>
    <p:sldId id="471" r:id="rId28"/>
    <p:sldId id="472" r:id="rId29"/>
    <p:sldId id="473" r:id="rId30"/>
    <p:sldId id="306" r:id="rId31"/>
    <p:sldId id="307" r:id="rId32"/>
    <p:sldId id="308" r:id="rId33"/>
    <p:sldId id="309" r:id="rId34"/>
    <p:sldId id="310" r:id="rId35"/>
    <p:sldId id="630" r:id="rId36"/>
    <p:sldId id="526" r:id="rId37"/>
    <p:sldId id="527" r:id="rId38"/>
    <p:sldId id="528" r:id="rId3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0000"/>
    <a:srgbClr val="0000CC"/>
    <a:srgbClr val="4A713F"/>
    <a:srgbClr val="629654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3288" autoAdjust="0"/>
    <p:restoredTop sz="94660"/>
  </p:normalViewPr>
  <p:slideViewPr>
    <p:cSldViewPr>
      <p:cViewPr>
        <p:scale>
          <a:sx n="100" d="100"/>
          <a:sy n="100" d="100"/>
        </p:scale>
        <p:origin x="-273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6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65FF49F-04B3-402D-B4CC-FB121DD997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212F-C5F3-4322-A6C4-3DFDB0CB4F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809DF-8D64-44A0-8E1A-8DF08897E9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96F8A-F860-426A-8056-BF3526312B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C3113-43E6-478C-834F-2C2DB1B33D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8BE3-2711-4826-9711-BD0D89C3E0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663FC-7BEF-4811-9852-DA64DB0E48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F548-DDDF-45C1-9DD4-FE8343240B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BA0C-DEC3-4C9D-857D-6B0959E990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33E0-F1BB-4A3D-8724-0D3DD35961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71A12-B8CE-4E19-ABF0-92F241A7F4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B5DE-793C-46E5-9740-4FE6393E1FD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rc 1026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2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5541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2" name="Rectangle 10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3" name="Rectangle 10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DA088792-1506-4B9D-98B1-0EC0B4BD07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ransition>
    <p:zoom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doi/10.1002/2014GB005008/ful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onlinelibrary.wiley.com/doi/10.1002/2014GB005008/ful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rlib.net/rep/6qtX3pFwXQZ3r59YD6/GNUii?ibiurl.language=pt-BR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1989138"/>
            <a:ext cx="9144000" cy="1133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000CC"/>
                </a:solidFill>
              </a:rPr>
              <a:t>METODOLOGIA  DO  PROJETO  PANAMAZONIA II</a:t>
            </a:r>
          </a:p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000CC"/>
                </a:solidFill>
              </a:rPr>
              <a:t>PARA MAPEAR  AS ÁREAS QUEIMADAS_MT_2010 </a:t>
            </a:r>
          </a:p>
        </p:txBody>
      </p:sp>
      <p:sp>
        <p:nvSpPr>
          <p:cNvPr id="147460" name="Text Box 3"/>
          <p:cNvSpPr txBox="1">
            <a:spLocks noChangeArrowheads="1"/>
          </p:cNvSpPr>
          <p:nvPr/>
        </p:nvSpPr>
        <p:spPr bwMode="auto">
          <a:xfrm>
            <a:off x="0" y="3962400"/>
            <a:ext cx="9144000" cy="4302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pt-BR" sz="2200">
                <a:solidFill>
                  <a:srgbClr val="000099"/>
                </a:solidFill>
              </a:rPr>
              <a:t>PRODUTO 3: ÁREA QUEIMADA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pic>
        <p:nvPicPr>
          <p:cNvPr id="157700" name="Picture 4" descr="C:\Temp\MATO_GROSSO_QUEIMADAS\h-Classificação_QUEIMADAS_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04863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1281113" y="-4763"/>
            <a:ext cx="6888162" cy="7683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CLASSIFICAÇÃO DA IMAGEM FRAÇÃO SOMBRA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28 JUNHO DE 2010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pic>
        <p:nvPicPr>
          <p:cNvPr id="158724" name="Picture 4" descr="C:\Temp\MATO_GROSSO_QUEIMADAS\i-MATO_GROSSO_QUEIMADAS_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5" y="800100"/>
            <a:ext cx="76962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389063" y="212725"/>
            <a:ext cx="6513512" cy="431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IMAGEM FRAÇÃO SOMBRA 28 JUNHO DE 2010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1026" descr="C:\Temp\MATO_GROSSO_QUEIMADAS\n-Fração_sombra_QUEIMADAS_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800100"/>
            <a:ext cx="768985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Text Box 1027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9748" name="Text Box 1028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59749" name="Text Box 1029"/>
          <p:cNvSpPr txBox="1">
            <a:spLocks noChangeArrowheads="1"/>
          </p:cNvSpPr>
          <p:nvPr/>
        </p:nvSpPr>
        <p:spPr bwMode="auto">
          <a:xfrm>
            <a:off x="1587500" y="4763"/>
            <a:ext cx="6297613" cy="7699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MAPA FINAL DA IMAGEM FRAÇÃO SOMBRA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28 JUNHO DE 2010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60772" name="Text Box 5"/>
          <p:cNvSpPr txBox="1">
            <a:spLocks noChangeArrowheads="1"/>
          </p:cNvSpPr>
          <p:nvPr/>
        </p:nvSpPr>
        <p:spPr bwMode="auto">
          <a:xfrm>
            <a:off x="2287588" y="173038"/>
            <a:ext cx="4603750" cy="4302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rgbClr val="0000CC"/>
                </a:solidFill>
              </a:rPr>
              <a:t>IMAGEM DE 24 AGOSTO DE 2010</a:t>
            </a:r>
            <a:endParaRPr lang="pt-BR"/>
          </a:p>
        </p:txBody>
      </p:sp>
      <p:pic>
        <p:nvPicPr>
          <p:cNvPr id="160773" name="Picture 7" descr="C:\Temp\MATO_GROSSO_QUEIMADAS\Histórico das Queimadas_2010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11213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5" descr="C:\Temp\MATO_GROSSO_QUEIMADAS\Histórico das Queimadas_2010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06450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61796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61797" name="Text Box 4"/>
          <p:cNvSpPr txBox="1">
            <a:spLocks noChangeArrowheads="1"/>
          </p:cNvSpPr>
          <p:nvPr/>
        </p:nvSpPr>
        <p:spPr bwMode="auto">
          <a:xfrm>
            <a:off x="2484438" y="-6350"/>
            <a:ext cx="4662487" cy="7699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rgbClr val="0000CC"/>
                </a:solidFill>
              </a:rPr>
              <a:t>IMAGEM DE 24 AGOSTO DE 2010</a:t>
            </a:r>
          </a:p>
          <a:p>
            <a:r>
              <a:rPr lang="pt-BR" sz="2200" b="1">
                <a:solidFill>
                  <a:srgbClr val="0000CC"/>
                </a:solidFill>
              </a:rPr>
              <a:t>QUEIMADAS = junho+julho+agosto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2411413" y="-7938"/>
            <a:ext cx="5014912" cy="7699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IMAGEM DE 13 SETEMBRO DE 2010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QUEIMADAS = junho+julho+agosto</a:t>
            </a:r>
          </a:p>
        </p:txBody>
      </p:sp>
      <p:pic>
        <p:nvPicPr>
          <p:cNvPr id="162821" name="Picture 6" descr="C:\Temp\MATO_GROSSO_QUEIMADAS\Histórico das Queimadas_2010_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11213"/>
            <a:ext cx="76962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2339975" y="112713"/>
            <a:ext cx="5014913" cy="4302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rgbClr val="0000CC"/>
                </a:solidFill>
              </a:rPr>
              <a:t>IMAGEM DE 13 SETEMBRO DE 2010</a:t>
            </a:r>
          </a:p>
        </p:txBody>
      </p:sp>
      <p:pic>
        <p:nvPicPr>
          <p:cNvPr id="163845" name="Picture 6" descr="C:\Temp\MATO_GROSSO_QUEIMADAS\Histórico das Queimadas_2010_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14388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1908175" y="3175"/>
            <a:ext cx="5930900" cy="7699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IMAGEM DE 13 SETEMBRO DE 2010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QUEIMADAS = junho+julho+agosto+setembro</a:t>
            </a:r>
          </a:p>
        </p:txBody>
      </p:sp>
      <p:pic>
        <p:nvPicPr>
          <p:cNvPr id="164869" name="Picture 6" descr="C:\Temp\MATO_GROSSO_QUEIMADAS\Histórico das Queimadas_2010_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09625"/>
            <a:ext cx="76962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Temp\MATO_GROSSO_QUEIMADAS\Queima_New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15975"/>
            <a:ext cx="75819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2190750" y="106363"/>
            <a:ext cx="5014913" cy="431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rgbClr val="0000CC"/>
                </a:solidFill>
              </a:rPr>
              <a:t>IMAGEM DE 13 SETEMBRO DE 2010</a:t>
            </a:r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6842125" y="5319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grpSp>
        <p:nvGrpSpPr>
          <p:cNvPr id="165895" name="Group 7"/>
          <p:cNvGrpSpPr>
            <a:grpSpLocks/>
          </p:cNvGrpSpPr>
          <p:nvPr/>
        </p:nvGrpSpPr>
        <p:grpSpPr bwMode="auto">
          <a:xfrm>
            <a:off x="6640513" y="4876800"/>
            <a:ext cx="2503487" cy="1123950"/>
            <a:chOff x="4183" y="3168"/>
            <a:chExt cx="1577" cy="708"/>
          </a:xfrm>
        </p:grpSpPr>
        <p:pic>
          <p:nvPicPr>
            <p:cNvPr id="165897" name="Picture 8" descr="C:\Temp\MATO_GROSSO_QUEIMADAS\Histórico das Queimadas_2010_9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83" y="3168"/>
              <a:ext cx="1577" cy="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898" name="Text Box 9"/>
            <p:cNvSpPr txBox="1">
              <a:spLocks noChangeArrowheads="1"/>
            </p:cNvSpPr>
            <p:nvPr/>
          </p:nvSpPr>
          <p:spPr bwMode="auto">
            <a:xfrm>
              <a:off x="4685" y="3314"/>
              <a:ext cx="619" cy="1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1000">
                  <a:solidFill>
                    <a:srgbClr val="000000"/>
                  </a:solidFill>
                  <a:cs typeface="Times New Roman" pitchFamily="18" charset="0"/>
                </a:rPr>
                <a:t>= 13. 808 Km</a:t>
              </a:r>
              <a:r>
                <a:rPr lang="pt-BR" sz="1000" baseline="3000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r>
                <a:rPr lang="pt-BR" sz="1000"/>
                <a:t> </a:t>
              </a:r>
            </a:p>
          </p:txBody>
        </p:sp>
        <p:sp>
          <p:nvSpPr>
            <p:cNvPr id="165899" name="Text Box 10"/>
            <p:cNvSpPr txBox="1">
              <a:spLocks noChangeArrowheads="1"/>
            </p:cNvSpPr>
            <p:nvPr/>
          </p:nvSpPr>
          <p:spPr bwMode="auto">
            <a:xfrm>
              <a:off x="4698" y="3446"/>
              <a:ext cx="579" cy="1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1000"/>
                <a:t>= 3. 456 </a:t>
              </a:r>
              <a:r>
                <a:rPr lang="pt-BR" sz="1000">
                  <a:solidFill>
                    <a:srgbClr val="000000"/>
                  </a:solidFill>
                  <a:cs typeface="Times New Roman" pitchFamily="18" charset="0"/>
                </a:rPr>
                <a:t>Km</a:t>
              </a:r>
              <a:r>
                <a:rPr lang="pt-BR" sz="1000" baseline="3000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r>
                <a:rPr lang="pt-BR" sz="1000"/>
                <a:t> </a:t>
              </a:r>
            </a:p>
          </p:txBody>
        </p:sp>
        <p:sp>
          <p:nvSpPr>
            <p:cNvPr id="165900" name="Text Box 11"/>
            <p:cNvSpPr txBox="1">
              <a:spLocks noChangeArrowheads="1"/>
            </p:cNvSpPr>
            <p:nvPr/>
          </p:nvSpPr>
          <p:spPr bwMode="auto">
            <a:xfrm>
              <a:off x="4723" y="3590"/>
              <a:ext cx="579" cy="1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1000"/>
                <a:t>= 6. 816 </a:t>
              </a:r>
              <a:r>
                <a:rPr lang="pt-BR" sz="1000">
                  <a:solidFill>
                    <a:srgbClr val="000000"/>
                  </a:solidFill>
                  <a:cs typeface="Times New Roman" pitchFamily="18" charset="0"/>
                </a:rPr>
                <a:t>Km</a:t>
              </a:r>
              <a:r>
                <a:rPr lang="pt-BR" sz="1000" baseline="3000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r>
                <a:rPr lang="pt-BR" sz="1000"/>
                <a:t> </a:t>
              </a:r>
            </a:p>
          </p:txBody>
        </p:sp>
        <p:sp>
          <p:nvSpPr>
            <p:cNvPr id="165901" name="Text Box 12"/>
            <p:cNvSpPr txBox="1">
              <a:spLocks noChangeArrowheads="1"/>
            </p:cNvSpPr>
            <p:nvPr/>
          </p:nvSpPr>
          <p:spPr bwMode="auto">
            <a:xfrm>
              <a:off x="4703" y="3722"/>
              <a:ext cx="619" cy="1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pt-BR" sz="1000"/>
                <a:t>= 35. 132 </a:t>
              </a:r>
              <a:r>
                <a:rPr lang="pt-BR" sz="1000">
                  <a:solidFill>
                    <a:srgbClr val="000000"/>
                  </a:solidFill>
                  <a:cs typeface="Times New Roman" pitchFamily="18" charset="0"/>
                </a:rPr>
                <a:t>Km</a:t>
              </a:r>
              <a:r>
                <a:rPr lang="pt-BR" sz="1000" baseline="30000">
                  <a:solidFill>
                    <a:srgbClr val="000000"/>
                  </a:solidFill>
                  <a:cs typeface="Times New Roman" pitchFamily="18" charset="0"/>
                </a:rPr>
                <a:t>2</a:t>
              </a:r>
              <a:r>
                <a:rPr lang="pt-BR" sz="1000"/>
                <a:t> </a:t>
              </a:r>
            </a:p>
          </p:txBody>
        </p:sp>
      </p:grpSp>
      <p:sp>
        <p:nvSpPr>
          <p:cNvPr id="165896" name="Text Box 13"/>
          <p:cNvSpPr txBox="1">
            <a:spLocks noChangeArrowheads="1"/>
          </p:cNvSpPr>
          <p:nvPr/>
        </p:nvSpPr>
        <p:spPr bwMode="auto">
          <a:xfrm>
            <a:off x="7000875" y="5927725"/>
            <a:ext cx="1457325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1000"/>
              <a:t>TOTAL = 59. 212 </a:t>
            </a:r>
            <a:r>
              <a:rPr lang="pt-BR" sz="1000">
                <a:solidFill>
                  <a:srgbClr val="000000"/>
                </a:solidFill>
                <a:cs typeface="Times New Roman" pitchFamily="18" charset="0"/>
              </a:rPr>
              <a:t>Km</a:t>
            </a:r>
            <a:r>
              <a:rPr lang="pt-BR" sz="10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pt-BR" sz="1000"/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2084388" y="98425"/>
            <a:ext cx="5224462" cy="431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rgbClr val="0000CC"/>
                </a:solidFill>
              </a:rPr>
              <a:t>MAPA FINAL DO MATO GROSSO 2010</a:t>
            </a:r>
            <a:endParaRPr lang="pt-BR">
              <a:solidFill>
                <a:srgbClr val="000099"/>
              </a:solidFill>
            </a:endParaRPr>
          </a:p>
        </p:txBody>
      </p:sp>
      <p:pic>
        <p:nvPicPr>
          <p:cNvPr id="167939" name="Imagem 3" descr="MT_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5213" y="762000"/>
            <a:ext cx="786288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0" y="371475"/>
            <a:ext cx="9144000" cy="5334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IMAGENS DO SATÉLITE MODIS/TERRA OBTIDAS 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NO MÊS DE AGOSTO DE 2010</a:t>
            </a:r>
          </a:p>
        </p:txBody>
      </p:sp>
      <p:pic>
        <p:nvPicPr>
          <p:cNvPr id="149507" name="Picture 3" descr="C:\Temp\MATO_GROSSO_QUEIMADAS\Parque_das_Emas_no mês de agosto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7138"/>
            <a:ext cx="9144000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2057400" y="2438400"/>
            <a:ext cx="2971800" cy="990600"/>
          </a:xfrm>
          <a:prstGeom prst="rect">
            <a:avLst/>
          </a:prstGeom>
          <a:noFill/>
          <a:ln w="38100" cap="sq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546" y="1051488"/>
            <a:ext cx="8172908" cy="28803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6" y="6453336"/>
            <a:ext cx="6892925" cy="4131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702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100" b="1" dirty="0" smtClean="0">
                <a:solidFill>
                  <a:srgbClr val="000000"/>
                </a:solidFill>
              </a:rPr>
              <a:t>Anderson et al., 2015 - Global </a:t>
            </a:r>
            <a:r>
              <a:rPr lang="en-GB" sz="1100" b="1" dirty="0">
                <a:solidFill>
                  <a:srgbClr val="000000"/>
                </a:solidFill>
              </a:rPr>
              <a:t>Biogeochemical Cycles</a:t>
            </a:r>
            <a:r>
              <a:rPr lang="en-GB" sz="1100" dirty="0">
                <a:solidFill>
                  <a:srgbClr val="000000"/>
                </a:solidFill>
              </a:rPr>
              <a:t/>
            </a:r>
            <a:br>
              <a:rPr lang="en-GB" sz="1100" dirty="0">
                <a:solidFill>
                  <a:srgbClr val="000000"/>
                </a:solidFill>
              </a:rPr>
            </a:br>
            <a:r>
              <a:rPr lang="en-GB" sz="1100" dirty="0" smtClean="0">
                <a:solidFill>
                  <a:srgbClr val="000000"/>
                </a:solidFill>
              </a:rPr>
              <a:t>DOI</a:t>
            </a:r>
            <a:r>
              <a:rPr lang="en-GB" sz="1100" dirty="0">
                <a:solidFill>
                  <a:srgbClr val="000000"/>
                </a:solidFill>
              </a:rPr>
              <a:t>: </a:t>
            </a:r>
            <a:r>
              <a:rPr lang="en-GB" sz="1100" dirty="0" smtClean="0">
                <a:solidFill>
                  <a:srgbClr val="000000"/>
                </a:solidFill>
              </a:rPr>
              <a:t>10.1002/2014GB005008</a:t>
            </a:r>
            <a:endParaRPr lang="en-GB" sz="1100" dirty="0">
              <a:solidFill>
                <a:srgbClr val="000000"/>
              </a:solidFill>
              <a:hlinkClick r:id="rId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4449955"/>
            <a:ext cx="3246863" cy="231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8706" y="719066"/>
            <a:ext cx="307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chemeClr val="bg2"/>
                </a:solidFill>
              </a:rPr>
              <a:t>Mapa de cobertura da Terra - 2010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709774"/>
            <a:ext cx="4438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chemeClr val="bg2"/>
                </a:solidFill>
              </a:rPr>
              <a:t>Mapa de cicatrizes de área queimada durante 2010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6729" y="3933056"/>
            <a:ext cx="360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bg2"/>
                </a:solidFill>
              </a:rPr>
              <a:t>Pontos amostrais de validação do mapa de cicatrizes de área queimada 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7" y="188640"/>
            <a:ext cx="9108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 smtClean="0">
                <a:solidFill>
                  <a:schemeClr val="bg2"/>
                </a:solidFill>
              </a:rPr>
              <a:t>Estimativas de área queimada e emissões de carbono durante a seca de 2010</a:t>
            </a:r>
            <a:endParaRPr lang="en-GB"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94679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16" y="6453336"/>
            <a:ext cx="6892925" cy="4131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702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100" b="1" dirty="0" smtClean="0">
                <a:solidFill>
                  <a:srgbClr val="000000"/>
                </a:solidFill>
              </a:rPr>
              <a:t>Anderson et al., 2015 - Global </a:t>
            </a:r>
            <a:r>
              <a:rPr lang="en-GB" sz="1100" b="1" dirty="0">
                <a:solidFill>
                  <a:srgbClr val="000000"/>
                </a:solidFill>
              </a:rPr>
              <a:t>Biogeochemical Cycles</a:t>
            </a:r>
            <a:r>
              <a:rPr lang="en-GB" sz="1100" dirty="0">
                <a:solidFill>
                  <a:srgbClr val="000000"/>
                </a:solidFill>
              </a:rPr>
              <a:t/>
            </a:r>
            <a:br>
              <a:rPr lang="en-GB" sz="1100" dirty="0">
                <a:solidFill>
                  <a:srgbClr val="000000"/>
                </a:solidFill>
              </a:rPr>
            </a:br>
            <a:r>
              <a:rPr lang="en-GB" sz="1100" dirty="0" smtClean="0">
                <a:solidFill>
                  <a:srgbClr val="000000"/>
                </a:solidFill>
              </a:rPr>
              <a:t>DOI</a:t>
            </a:r>
            <a:r>
              <a:rPr lang="en-GB" sz="1100" dirty="0">
                <a:solidFill>
                  <a:srgbClr val="000000"/>
                </a:solidFill>
              </a:rPr>
              <a:t>: </a:t>
            </a:r>
            <a:r>
              <a:rPr lang="en-GB" sz="1100" dirty="0" smtClean="0">
                <a:solidFill>
                  <a:srgbClr val="000000"/>
                </a:solidFill>
              </a:rPr>
              <a:t>10.1002/2014GB005008</a:t>
            </a:r>
            <a:endParaRPr lang="en-GB" sz="1100" dirty="0">
              <a:solidFill>
                <a:srgbClr val="000000"/>
              </a:solidFill>
              <a:hlinkClick r:id="rId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4544" y="188640"/>
            <a:ext cx="10181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2"/>
                </a:solidFill>
              </a:rPr>
              <a:t>Estimativas de área queimada e emissões de carbono durante a seca de 2010</a:t>
            </a:r>
            <a:endParaRPr lang="en-GB" sz="2000" dirty="0">
              <a:solidFill>
                <a:schemeClr val="bg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61716"/>
            <a:ext cx="8964488" cy="527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374" y="1547914"/>
            <a:ext cx="122413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452320" y="1547914"/>
            <a:ext cx="144016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7459550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050925" y="110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822325" y="3927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685800" y="3429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36869" name="Rectangle 2236"/>
          <p:cNvSpPr>
            <a:spLocks noChangeArrowheads="1"/>
          </p:cNvSpPr>
          <p:nvPr/>
        </p:nvSpPr>
        <p:spPr bwMode="auto">
          <a:xfrm>
            <a:off x="373063" y="3144838"/>
            <a:ext cx="936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6870" name="Rectangle 2237"/>
          <p:cNvSpPr>
            <a:spLocks noChangeArrowheads="1"/>
          </p:cNvSpPr>
          <p:nvPr/>
        </p:nvSpPr>
        <p:spPr bwMode="auto">
          <a:xfrm>
            <a:off x="228600" y="2779713"/>
            <a:ext cx="3887788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6871" name="Rectangle 2242"/>
          <p:cNvSpPr>
            <a:spLocks noChangeArrowheads="1"/>
          </p:cNvSpPr>
          <p:nvPr/>
        </p:nvSpPr>
        <p:spPr bwMode="auto">
          <a:xfrm>
            <a:off x="258763" y="4554538"/>
            <a:ext cx="936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6872" name="Rectangle 2243"/>
          <p:cNvSpPr>
            <a:spLocks noChangeArrowheads="1"/>
          </p:cNvSpPr>
          <p:nvPr/>
        </p:nvSpPr>
        <p:spPr bwMode="auto">
          <a:xfrm>
            <a:off x="190500" y="4305300"/>
            <a:ext cx="9366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6873" name="Rectangle 2244"/>
          <p:cNvSpPr>
            <a:spLocks noChangeArrowheads="1"/>
          </p:cNvSpPr>
          <p:nvPr/>
        </p:nvSpPr>
        <p:spPr bwMode="auto">
          <a:xfrm>
            <a:off x="190500" y="5167313"/>
            <a:ext cx="4125913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36874" name="Imagem 11" descr="Panamazônia_9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845" y="57150"/>
            <a:ext cx="5252649" cy="67413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Elipse 10"/>
          <p:cNvSpPr/>
          <p:nvPr/>
        </p:nvSpPr>
        <p:spPr bwMode="auto">
          <a:xfrm>
            <a:off x="2028515" y="5809456"/>
            <a:ext cx="1656184" cy="4279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Seta para a direita 11"/>
          <p:cNvSpPr/>
          <p:nvPr/>
        </p:nvSpPr>
        <p:spPr bwMode="auto">
          <a:xfrm>
            <a:off x="1394708" y="5877272"/>
            <a:ext cx="546360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479529" y="5301208"/>
            <a:ext cx="3635896" cy="132343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pt-BR" sz="1000" dirty="0" smtClean="0">
                <a:solidFill>
                  <a:schemeClr val="bg2"/>
                </a:solidFill>
              </a:rPr>
              <a:t>DUARTE, V.; SHIMABUKURO, Y. E.; SANTOS, J. R.; MELLO, E. M. K.; MOREIRA, J. C.; MOREIRA, M. A.; SOUZA, R. C. M.; SHIMABUKURO, R. M. K.; FREITAS, U. M. </a:t>
            </a:r>
            <a:r>
              <a:rPr lang="pt-BR" sz="1000" b="1" dirty="0" smtClean="0">
                <a:solidFill>
                  <a:schemeClr val="bg2"/>
                </a:solidFill>
              </a:rPr>
              <a:t>Metodologia para criação do PRODES digital e do banco de dados digitais da Amazônia</a:t>
            </a:r>
            <a:r>
              <a:rPr lang="pt-BR" sz="1000" dirty="0" smtClean="0">
                <a:solidFill>
                  <a:schemeClr val="bg2"/>
                </a:solidFill>
              </a:rPr>
              <a:t>: Projeto BADDAM. </a:t>
            </a:r>
            <a:r>
              <a:rPr lang="pt-BR" sz="1000" dirty="0" err="1" smtClean="0">
                <a:solidFill>
                  <a:schemeClr val="bg2"/>
                </a:solidFill>
              </a:rPr>
              <a:t>Sao</a:t>
            </a:r>
            <a:r>
              <a:rPr lang="pt-BR" sz="1000" dirty="0" smtClean="0">
                <a:solidFill>
                  <a:schemeClr val="bg2"/>
                </a:solidFill>
              </a:rPr>
              <a:t> Jose dos Campos: INPE, 1999. 33 p. (INPE-7032-PUD/035). Disponível em: &lt;</a:t>
            </a:r>
            <a:r>
              <a:rPr lang="pt-BR" sz="1000" dirty="0" smtClean="0">
                <a:solidFill>
                  <a:schemeClr val="bg2"/>
                </a:solidFill>
                <a:hlinkClick r:id="rId3"/>
              </a:rPr>
              <a:t>http://urlib.net/6qtX3pFwXQZ3r59YD6/GNUii</a:t>
            </a:r>
            <a:r>
              <a:rPr lang="pt-BR" sz="1000" dirty="0" smtClean="0">
                <a:solidFill>
                  <a:schemeClr val="bg2"/>
                </a:solidFill>
              </a:rPr>
              <a:t>&gt;. Acesso em: 15 jul. 2014</a:t>
            </a:r>
            <a:endParaRPr lang="pt-BR" sz="1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_user\valdete\Demo\slide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40005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3" descr="C:\_user\valdete\Demo\slide1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762000"/>
            <a:ext cx="40433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1792288" y="119063"/>
            <a:ext cx="57626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MAPEAMENTO DAS ÁREAS QUEIMADAS</a:t>
            </a:r>
          </a:p>
        </p:txBody>
      </p:sp>
      <p:sp>
        <p:nvSpPr>
          <p:cNvPr id="172037" name="Line 7"/>
          <p:cNvSpPr>
            <a:spLocks noChangeShapeType="1"/>
          </p:cNvSpPr>
          <p:nvPr/>
        </p:nvSpPr>
        <p:spPr bwMode="auto">
          <a:xfrm flipH="1" flipV="1">
            <a:off x="1905000" y="3733800"/>
            <a:ext cx="12954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2038" name="Line 8"/>
          <p:cNvSpPr>
            <a:spLocks noChangeShapeType="1"/>
          </p:cNvSpPr>
          <p:nvPr/>
        </p:nvSpPr>
        <p:spPr bwMode="auto">
          <a:xfrm flipH="1" flipV="1">
            <a:off x="3124200" y="1143000"/>
            <a:ext cx="2286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2039" name="Text Box 9"/>
          <p:cNvSpPr txBox="1">
            <a:spLocks noChangeArrowheads="1"/>
          </p:cNvSpPr>
          <p:nvPr/>
        </p:nvSpPr>
        <p:spPr bwMode="auto">
          <a:xfrm>
            <a:off x="3276600" y="3733800"/>
            <a:ext cx="862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bg1"/>
                </a:solidFill>
              </a:rPr>
              <a:t>Queimada</a:t>
            </a:r>
          </a:p>
        </p:txBody>
      </p:sp>
      <p:sp>
        <p:nvSpPr>
          <p:cNvPr id="172040" name="Text Box 10"/>
          <p:cNvSpPr txBox="1">
            <a:spLocks noChangeArrowheads="1"/>
          </p:cNvSpPr>
          <p:nvPr/>
        </p:nvSpPr>
        <p:spPr bwMode="auto">
          <a:xfrm>
            <a:off x="3276600" y="1828800"/>
            <a:ext cx="862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bg1"/>
                </a:solidFill>
              </a:rPr>
              <a:t>Queimada</a:t>
            </a:r>
          </a:p>
        </p:txBody>
      </p:sp>
      <p:sp>
        <p:nvSpPr>
          <p:cNvPr id="172041" name="Line 11"/>
          <p:cNvSpPr>
            <a:spLocks noChangeShapeType="1"/>
          </p:cNvSpPr>
          <p:nvPr/>
        </p:nvSpPr>
        <p:spPr bwMode="auto">
          <a:xfrm flipH="1" flipV="1">
            <a:off x="7391400" y="1066800"/>
            <a:ext cx="2286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2042" name="Text Box 12"/>
          <p:cNvSpPr txBox="1">
            <a:spLocks noChangeArrowheads="1"/>
          </p:cNvSpPr>
          <p:nvPr/>
        </p:nvSpPr>
        <p:spPr bwMode="auto">
          <a:xfrm>
            <a:off x="7010400" y="17526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</a:rPr>
              <a:t>Queimada em área antiga</a:t>
            </a:r>
            <a:endParaRPr lang="pt-BR" sz="1200" b="1">
              <a:solidFill>
                <a:schemeClr val="bg2"/>
              </a:solidFill>
            </a:endParaRPr>
          </a:p>
          <a:p>
            <a:pPr algn="ctr"/>
            <a:r>
              <a:rPr lang="pt-BR" sz="1200" b="1">
                <a:solidFill>
                  <a:srgbClr val="FF0000"/>
                </a:solidFill>
              </a:rPr>
              <a:t>( 84%)</a:t>
            </a:r>
          </a:p>
        </p:txBody>
      </p:sp>
      <p:sp>
        <p:nvSpPr>
          <p:cNvPr id="172043" name="Line 13"/>
          <p:cNvSpPr>
            <a:spLocks noChangeShapeType="1"/>
          </p:cNvSpPr>
          <p:nvPr/>
        </p:nvSpPr>
        <p:spPr bwMode="auto">
          <a:xfrm flipH="1" flipV="1">
            <a:off x="6172200" y="3886200"/>
            <a:ext cx="6858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2044" name="Text Box 14"/>
          <p:cNvSpPr txBox="1">
            <a:spLocks noChangeArrowheads="1"/>
          </p:cNvSpPr>
          <p:nvPr/>
        </p:nvSpPr>
        <p:spPr bwMode="auto">
          <a:xfrm>
            <a:off x="6858000" y="4114800"/>
            <a:ext cx="17732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 b="1">
                <a:solidFill>
                  <a:schemeClr val="bg1"/>
                </a:solidFill>
              </a:rPr>
              <a:t>Queimada em área nova</a:t>
            </a:r>
            <a:endParaRPr lang="pt-BR" sz="1200" b="1">
              <a:solidFill>
                <a:srgbClr val="FF9933"/>
              </a:solidFill>
            </a:endParaRPr>
          </a:p>
          <a:p>
            <a:pPr algn="ctr"/>
            <a:r>
              <a:rPr lang="pt-BR" sz="1200" b="1">
                <a:solidFill>
                  <a:srgbClr val="FF9933"/>
                </a:solidFill>
              </a:rPr>
              <a:t>( 16%)</a:t>
            </a:r>
          </a:p>
          <a:p>
            <a:pPr algn="ctr"/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172045" name="Retângulo 15"/>
          <p:cNvSpPr>
            <a:spLocks noChangeArrowheads="1"/>
          </p:cNvSpPr>
          <p:nvPr/>
        </p:nvSpPr>
        <p:spPr bwMode="auto">
          <a:xfrm>
            <a:off x="0" y="5373688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200">
                <a:solidFill>
                  <a:srgbClr val="0000CC"/>
                </a:solidFill>
              </a:rPr>
              <a:t>Queimadas ocorridas sobre áreas de desflorestamentos recentes  </a:t>
            </a:r>
          </a:p>
          <a:p>
            <a:pPr algn="ctr"/>
            <a:r>
              <a:rPr lang="pt-BR" sz="2200">
                <a:solidFill>
                  <a:srgbClr val="0000CC"/>
                </a:solidFill>
              </a:rPr>
              <a:t>(ano de 1998, cor amarela, 186km²) foram discriminadas daquelas </a:t>
            </a:r>
          </a:p>
          <a:p>
            <a:pPr algn="ctr"/>
            <a:r>
              <a:rPr lang="pt-BR" sz="2200">
                <a:solidFill>
                  <a:srgbClr val="0000CC"/>
                </a:solidFill>
              </a:rPr>
              <a:t>ocorridas em antigos desflorestamentos (cor vermelha, 964 km²).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760413" y="2636838"/>
            <a:ext cx="7616825" cy="16875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000CC"/>
                </a:solidFill>
              </a:rPr>
              <a:t>METODOLOGIA  DO  PROJETO  PANAMAZONIA II</a:t>
            </a:r>
          </a:p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000CC"/>
                </a:solidFill>
              </a:rPr>
              <a:t>PARA MAPEAR AS ÁREAS QUEIMADAS_2011</a:t>
            </a:r>
          </a:p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000CC"/>
                </a:solidFill>
              </a:rPr>
              <a:t>MODIS  -  MOSAICO DE 8 DIAS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3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74083" name="Text Box 4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74084" name="Text Box 6"/>
          <p:cNvSpPr txBox="1">
            <a:spLocks noChangeArrowheads="1"/>
          </p:cNvSpPr>
          <p:nvPr/>
        </p:nvSpPr>
        <p:spPr bwMode="auto">
          <a:xfrm>
            <a:off x="6842125" y="5319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174085" name="Imagem 13" descr="MT_Valdetequeima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503"/>
          <a:stretch>
            <a:fillRect/>
          </a:stretch>
        </p:blipFill>
        <p:spPr bwMode="auto">
          <a:xfrm>
            <a:off x="152400" y="125413"/>
            <a:ext cx="876300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2000250" y="66774"/>
            <a:ext cx="5105400" cy="769938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pt-BR" sz="2200" b="1" dirty="0">
                <a:solidFill>
                  <a:srgbClr val="0000CC"/>
                </a:solidFill>
              </a:rPr>
              <a:t>Mapeamento das Queimadas  no Arco </a:t>
            </a:r>
            <a:r>
              <a:rPr lang="pt-BR" sz="2200" b="1" dirty="0" err="1">
                <a:solidFill>
                  <a:srgbClr val="0000CC"/>
                </a:solidFill>
              </a:rPr>
              <a:t>Panamazônico</a:t>
            </a:r>
            <a:r>
              <a:rPr lang="pt-BR" sz="2200" b="1" dirty="0">
                <a:solidFill>
                  <a:srgbClr val="0000CC"/>
                </a:solidFill>
              </a:rPr>
              <a:t> da América do Sul</a:t>
            </a:r>
          </a:p>
        </p:txBody>
      </p:sp>
      <p:pic>
        <p:nvPicPr>
          <p:cNvPr id="174087" name="Picture 7" descr="C:\Temp\MATO_GROSSO_QUEIMADAS\Mosaico_6a14_1.gif"/>
          <p:cNvPicPr>
            <a:picLocks noChangeAspect="1" noChangeArrowheads="1"/>
          </p:cNvPicPr>
          <p:nvPr/>
        </p:nvPicPr>
        <p:blipFill>
          <a:blip r:embed="rId3" cstate="print"/>
          <a:srcRect b="9106"/>
          <a:stretch>
            <a:fillRect/>
          </a:stretch>
        </p:blipFill>
        <p:spPr bwMode="auto">
          <a:xfrm>
            <a:off x="0" y="900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3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75107" name="Text Box 4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75108" name="Text Box 6"/>
          <p:cNvSpPr txBox="1">
            <a:spLocks noChangeArrowheads="1"/>
          </p:cNvSpPr>
          <p:nvPr/>
        </p:nvSpPr>
        <p:spPr bwMode="auto">
          <a:xfrm>
            <a:off x="6842125" y="5319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175109" name="Imagem 13" descr="MT_Valdetequeima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348"/>
          <a:stretch>
            <a:fillRect/>
          </a:stretch>
        </p:blipFill>
        <p:spPr bwMode="auto">
          <a:xfrm>
            <a:off x="152400" y="125413"/>
            <a:ext cx="87630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2000250" y="66775"/>
            <a:ext cx="5105400" cy="76993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pt-BR" sz="2200" b="1" dirty="0">
                <a:solidFill>
                  <a:srgbClr val="0000CC"/>
                </a:solidFill>
              </a:rPr>
              <a:t>Mapeamento das Queimadas  no Arco </a:t>
            </a:r>
            <a:r>
              <a:rPr lang="pt-BR" sz="2200" b="1" dirty="0" err="1">
                <a:solidFill>
                  <a:srgbClr val="0000CC"/>
                </a:solidFill>
              </a:rPr>
              <a:t>Panamazônico</a:t>
            </a:r>
            <a:r>
              <a:rPr lang="pt-BR" sz="2200" b="1" dirty="0">
                <a:solidFill>
                  <a:srgbClr val="0000CC"/>
                </a:solidFill>
              </a:rPr>
              <a:t> da América do Sul</a:t>
            </a:r>
          </a:p>
        </p:txBody>
      </p:sp>
      <p:pic>
        <p:nvPicPr>
          <p:cNvPr id="175111" name="Picture 7" descr="C:\Temp\MATO_GROSSO_QUEIMADAS\Mosaico_6a14_2.gif"/>
          <p:cNvPicPr>
            <a:picLocks noChangeAspect="1" noChangeArrowheads="1"/>
          </p:cNvPicPr>
          <p:nvPr/>
        </p:nvPicPr>
        <p:blipFill>
          <a:blip r:embed="rId3" cstate="print"/>
          <a:srcRect b="9106"/>
          <a:stretch>
            <a:fillRect/>
          </a:stretch>
        </p:blipFill>
        <p:spPr bwMode="auto">
          <a:xfrm>
            <a:off x="0" y="900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4653" y="6381328"/>
            <a:ext cx="913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0099"/>
                </a:solidFill>
              </a:rPr>
              <a:t>(Bloqueio da drenagem sobre o mosaico </a:t>
            </a:r>
            <a:r>
              <a:rPr lang="pt-BR" sz="1800" dirty="0" smtClean="0">
                <a:solidFill>
                  <a:srgbClr val="0000CC"/>
                </a:solidFill>
              </a:rPr>
              <a:t>MODIS  -  MOSAICO DE 8 DIAS)</a:t>
            </a:r>
            <a:endParaRPr lang="pt-BR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3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76131" name="Text Box 4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76132" name="Text Box 6"/>
          <p:cNvSpPr txBox="1">
            <a:spLocks noChangeArrowheads="1"/>
          </p:cNvSpPr>
          <p:nvPr/>
        </p:nvSpPr>
        <p:spPr bwMode="auto">
          <a:xfrm>
            <a:off x="6842125" y="5319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176133" name="Imagem 13" descr="MT_Valdetequeima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503"/>
          <a:stretch>
            <a:fillRect/>
          </a:stretch>
        </p:blipFill>
        <p:spPr bwMode="auto">
          <a:xfrm>
            <a:off x="152400" y="125413"/>
            <a:ext cx="876300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2000250" y="66774"/>
            <a:ext cx="5105400" cy="769938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pt-BR" sz="2200" b="1" dirty="0">
                <a:solidFill>
                  <a:srgbClr val="0000CC"/>
                </a:solidFill>
              </a:rPr>
              <a:t>Mapeamento das Queimadas  no Arco </a:t>
            </a:r>
            <a:r>
              <a:rPr lang="pt-BR" sz="2200" b="1" dirty="0" err="1">
                <a:solidFill>
                  <a:srgbClr val="0000CC"/>
                </a:solidFill>
              </a:rPr>
              <a:t>Panamazônico</a:t>
            </a:r>
            <a:r>
              <a:rPr lang="pt-BR" sz="2200" b="1" dirty="0">
                <a:solidFill>
                  <a:srgbClr val="0000CC"/>
                </a:solidFill>
              </a:rPr>
              <a:t> da América do Sul</a:t>
            </a:r>
          </a:p>
        </p:txBody>
      </p:sp>
      <p:pic>
        <p:nvPicPr>
          <p:cNvPr id="176135" name="Picture 7" descr="C:\Temp\MATO_GROSSO_QUEIMADAS\Mosaico_6a14_3.gif"/>
          <p:cNvPicPr>
            <a:picLocks noChangeAspect="1" noChangeArrowheads="1"/>
          </p:cNvPicPr>
          <p:nvPr/>
        </p:nvPicPr>
        <p:blipFill>
          <a:blip r:embed="rId3" cstate="print"/>
          <a:srcRect b="9109"/>
          <a:stretch>
            <a:fillRect/>
          </a:stretch>
        </p:blipFill>
        <p:spPr bwMode="auto">
          <a:xfrm>
            <a:off x="0" y="900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Imagem 1" descr="Valdetequeimad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0"/>
            <a:ext cx="48387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Imagem 2" descr="Valdetequeimada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2300" y="198438"/>
            <a:ext cx="4711700" cy="665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Imagem 3" descr="Valdetequeimad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438"/>
            <a:ext cx="4711700" cy="665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pic>
        <p:nvPicPr>
          <p:cNvPr id="150532" name="Picture 5" descr="C:\Temp\MATO_GROSSO_QUEIMADAS\b-28junho2010_QUEIMADAS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5" y="811213"/>
            <a:ext cx="76962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3" name="Text Box 6"/>
          <p:cNvSpPr txBox="1">
            <a:spLocks noChangeArrowheads="1"/>
          </p:cNvSpPr>
          <p:nvPr/>
        </p:nvSpPr>
        <p:spPr bwMode="auto">
          <a:xfrm>
            <a:off x="2574925" y="290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0534" name="Text Box 11"/>
          <p:cNvSpPr txBox="1">
            <a:spLocks noChangeArrowheads="1"/>
          </p:cNvSpPr>
          <p:nvPr/>
        </p:nvSpPr>
        <p:spPr bwMode="auto">
          <a:xfrm>
            <a:off x="762000" y="1066800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0535" name="Text Box 13"/>
          <p:cNvSpPr txBox="1">
            <a:spLocks noChangeArrowheads="1"/>
          </p:cNvSpPr>
          <p:nvPr/>
        </p:nvSpPr>
        <p:spPr bwMode="auto">
          <a:xfrm>
            <a:off x="403225" y="373063"/>
            <a:ext cx="6635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50536" name="Text Box 14"/>
          <p:cNvSpPr txBox="1">
            <a:spLocks noChangeArrowheads="1"/>
          </p:cNvSpPr>
          <p:nvPr/>
        </p:nvSpPr>
        <p:spPr bwMode="auto">
          <a:xfrm>
            <a:off x="760413" y="1588"/>
            <a:ext cx="7646987" cy="7699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DURAÇÃO DA CICATRIZ DE QUEIMADA NO CERRADO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IMAGEM DE 28 JUNHO DE 2010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5" descr="C:\Temp\MATO_GROSSO_QUEIMADAS\Histórico das Queimadas_2010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06450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3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79204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79205" name="Text Box 4"/>
          <p:cNvSpPr txBox="1">
            <a:spLocks noChangeArrowheads="1"/>
          </p:cNvSpPr>
          <p:nvPr/>
        </p:nvSpPr>
        <p:spPr bwMode="auto">
          <a:xfrm>
            <a:off x="2455863" y="7938"/>
            <a:ext cx="4664075" cy="768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IMAGEM DE 24 AGOSTO DE 2010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QUEIMADAS = junho+julho+agosto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2268538" y="3175"/>
            <a:ext cx="5013325" cy="7699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IMAGEM DE 13 SETEMBRO DE 2010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QUEIMADAS = junho+julho+agosto</a:t>
            </a:r>
          </a:p>
        </p:txBody>
      </p:sp>
      <p:pic>
        <p:nvPicPr>
          <p:cNvPr id="180229" name="Picture 6" descr="C:\Temp\MATO_GROSSO_QUEIMADAS\Histórico das Queimadas_2010_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11213"/>
            <a:ext cx="76962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3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81251" name="Text Box 4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81252" name="Text Box 6"/>
          <p:cNvSpPr txBox="1">
            <a:spLocks noChangeArrowheads="1"/>
          </p:cNvSpPr>
          <p:nvPr/>
        </p:nvSpPr>
        <p:spPr bwMode="auto">
          <a:xfrm>
            <a:off x="6842125" y="53197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pic>
        <p:nvPicPr>
          <p:cNvPr id="181253" name="Imagem 13" descr="MT_Valdetequeimad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75" y="125413"/>
            <a:ext cx="9147175" cy="647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50863" y="2751138"/>
            <a:ext cx="7615237" cy="16875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>
                <a:solidFill>
                  <a:srgbClr val="0000CC"/>
                </a:solidFill>
              </a:rPr>
              <a:t>METODOLOGIA  DO  PROJETO  PANAMAZONIA II</a:t>
            </a:r>
          </a:p>
          <a:p>
            <a:pPr algn="ctr">
              <a:lnSpc>
                <a:spcPct val="150000"/>
              </a:lnSpc>
            </a:pPr>
            <a:r>
              <a:rPr lang="pt-BR" b="1">
                <a:solidFill>
                  <a:srgbClr val="0000CC"/>
                </a:solidFill>
              </a:rPr>
              <a:t>PARA MAPEAR AS ÁREAS QUEIMADAS_2011</a:t>
            </a:r>
          </a:p>
          <a:p>
            <a:pPr algn="ctr">
              <a:lnSpc>
                <a:spcPct val="150000"/>
              </a:lnSpc>
            </a:pPr>
            <a:r>
              <a:rPr lang="pt-BR" b="1">
                <a:solidFill>
                  <a:srgbClr val="0000CC"/>
                </a:solidFill>
              </a:rPr>
              <a:t>MODIS  -  MOSAICO DE 8 DIAS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Imagem 2" descr="Valdetequeimada2.jpg"/>
          <p:cNvPicPr>
            <a:picLocks noChangeAspect="1"/>
          </p:cNvPicPr>
          <p:nvPr/>
        </p:nvPicPr>
        <p:blipFill>
          <a:blip r:embed="rId2" cstate="print"/>
          <a:srcRect t="2016" b="6076"/>
          <a:stretch>
            <a:fillRect/>
          </a:stretch>
        </p:blipFill>
        <p:spPr bwMode="auto">
          <a:xfrm>
            <a:off x="4432300" y="331788"/>
            <a:ext cx="47117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Imagem 3" descr="Valdetequeimada.jpg"/>
          <p:cNvPicPr>
            <a:picLocks noChangeAspect="1"/>
          </p:cNvPicPr>
          <p:nvPr/>
        </p:nvPicPr>
        <p:blipFill>
          <a:blip r:embed="rId3" cstate="print"/>
          <a:srcRect t="2016" b="6076"/>
          <a:stretch>
            <a:fillRect/>
          </a:stretch>
        </p:blipFill>
        <p:spPr bwMode="auto">
          <a:xfrm>
            <a:off x="0" y="331788"/>
            <a:ext cx="47117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heia do Mamoré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5241" y="-1289"/>
            <a:ext cx="7297159" cy="1198041"/>
          </a:xfrm>
          <a:prstGeom prst="rect">
            <a:avLst/>
          </a:prstGeom>
        </p:spPr>
      </p:pic>
      <p:pic>
        <p:nvPicPr>
          <p:cNvPr id="6" name="Imagem 5" descr="Cheia do Mamoré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2512" y="1604962"/>
            <a:ext cx="7038975" cy="364807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494390" y="1404268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chemeClr val="bg2"/>
                </a:solidFill>
              </a:rPr>
              <a:t>Km²</a:t>
            </a:r>
            <a:endParaRPr lang="pt-BR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0650" y="0"/>
            <a:ext cx="52133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238625"/>
            <a:ext cx="257175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0"/>
            <a:ext cx="395287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7" name="CaixaDeTexto 4"/>
          <p:cNvSpPr txBox="1">
            <a:spLocks noChangeArrowheads="1"/>
          </p:cNvSpPr>
          <p:nvPr/>
        </p:nvSpPr>
        <p:spPr bwMode="auto">
          <a:xfrm>
            <a:off x="1908175" y="2492375"/>
            <a:ext cx="1049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Caxambu</a:t>
            </a:r>
          </a:p>
        </p:txBody>
      </p:sp>
      <p:sp>
        <p:nvSpPr>
          <p:cNvPr id="187398" name="CaixaDeTexto 5"/>
          <p:cNvSpPr txBox="1">
            <a:spLocks noChangeArrowheads="1"/>
          </p:cNvSpPr>
          <p:nvPr/>
        </p:nvSpPr>
        <p:spPr bwMode="auto">
          <a:xfrm>
            <a:off x="1042988" y="3359150"/>
            <a:ext cx="1341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Soledade de</a:t>
            </a:r>
          </a:p>
          <a:p>
            <a:pPr algn="ctr"/>
            <a:r>
              <a:rPr lang="pt-BR">
                <a:solidFill>
                  <a:schemeClr val="bg1"/>
                </a:solidFill>
              </a:rPr>
              <a:t>Minas</a:t>
            </a:r>
          </a:p>
        </p:txBody>
      </p:sp>
      <p:sp>
        <p:nvSpPr>
          <p:cNvPr id="187399" name="CaixaDeTexto 6"/>
          <p:cNvSpPr txBox="1">
            <a:spLocks noChangeArrowheads="1"/>
          </p:cNvSpPr>
          <p:nvPr/>
        </p:nvSpPr>
        <p:spPr bwMode="auto">
          <a:xfrm>
            <a:off x="468313" y="836613"/>
            <a:ext cx="1441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Conceição do</a:t>
            </a:r>
          </a:p>
          <a:p>
            <a:pPr algn="ctr"/>
            <a:r>
              <a:rPr lang="pt-BR">
                <a:solidFill>
                  <a:schemeClr val="bg1"/>
                </a:solidFill>
              </a:rPr>
              <a:t>Rio Verde</a:t>
            </a:r>
          </a:p>
        </p:txBody>
      </p:sp>
      <p:sp>
        <p:nvSpPr>
          <p:cNvPr id="187400" name="CaixaDeTexto 9"/>
          <p:cNvSpPr txBox="1">
            <a:spLocks noChangeArrowheads="1"/>
          </p:cNvSpPr>
          <p:nvPr/>
        </p:nvSpPr>
        <p:spPr bwMode="auto">
          <a:xfrm>
            <a:off x="4716463" y="4149080"/>
            <a:ext cx="29305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Satélite: </a:t>
            </a:r>
            <a:r>
              <a:rPr lang="pt-BR" dirty="0" err="1"/>
              <a:t>Resourcesat</a:t>
            </a:r>
            <a:r>
              <a:rPr lang="pt-BR" dirty="0"/>
              <a:t>-2</a:t>
            </a:r>
          </a:p>
          <a:p>
            <a:r>
              <a:rPr lang="pt-BR" dirty="0"/>
              <a:t>Sensor: </a:t>
            </a:r>
            <a:r>
              <a:rPr lang="pt-BR" dirty="0" err="1"/>
              <a:t>AWiFS</a:t>
            </a:r>
            <a:endParaRPr lang="pt-BR" dirty="0"/>
          </a:p>
          <a:p>
            <a:r>
              <a:rPr lang="pt-BR" dirty="0"/>
              <a:t>Resolução espacial: 56 m</a:t>
            </a:r>
          </a:p>
          <a:p>
            <a:r>
              <a:rPr lang="pt-BR" dirty="0"/>
              <a:t>Resolução temporal: 5 dias</a:t>
            </a:r>
          </a:p>
          <a:p>
            <a:r>
              <a:rPr lang="pt-BR" dirty="0"/>
              <a:t>Quantização: 12 bits</a:t>
            </a:r>
          </a:p>
          <a:p>
            <a:r>
              <a:rPr lang="pt-BR" dirty="0"/>
              <a:t>Data: 16/out/2014</a:t>
            </a:r>
          </a:p>
          <a:p>
            <a:r>
              <a:rPr lang="pt-BR" dirty="0"/>
              <a:t>Bandas: MIR(R) NIR(G) </a:t>
            </a:r>
            <a:r>
              <a:rPr lang="pt-BR" dirty="0" err="1"/>
              <a:t>red</a:t>
            </a:r>
            <a:r>
              <a:rPr lang="pt-BR" dirty="0"/>
              <a:t>(B)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2916238" y="1916113"/>
            <a:ext cx="215900" cy="8651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Seta para baixo 11"/>
          <p:cNvSpPr/>
          <p:nvPr/>
        </p:nvSpPr>
        <p:spPr>
          <a:xfrm>
            <a:off x="2051050" y="1341438"/>
            <a:ext cx="217488" cy="863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Seta para baixo 12"/>
          <p:cNvSpPr/>
          <p:nvPr/>
        </p:nvSpPr>
        <p:spPr>
          <a:xfrm>
            <a:off x="900113" y="2924175"/>
            <a:ext cx="215900" cy="8651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4211960" y="3429000"/>
            <a:ext cx="4660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chemeClr val="bg2"/>
                </a:solidFill>
              </a:rPr>
              <a:t>Bioma Mata  Atlântica</a:t>
            </a:r>
            <a:endParaRPr lang="pt-BR" sz="3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AutoShape 2" descr="mailbox://C:/Users/valdete/AppData/Roaming/Thunderbird/Profiles/sc0dbr8k.default/Mail/Local%20Folders/Sent?number=608089608&amp;part=1.1.2.3"/>
          <p:cNvSpPr>
            <a:spLocks noChangeAspect="1" noChangeArrowheads="1"/>
          </p:cNvSpPr>
          <p:nvPr/>
        </p:nvSpPr>
        <p:spPr bwMode="auto">
          <a:xfrm>
            <a:off x="155575" y="-4275138"/>
            <a:ext cx="14011275" cy="890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8419" name="AutoShape 4" descr="mailbox://C:/Users/valdete/AppData/Roaming/Thunderbird/Profiles/sc0dbr8k.default/Mail/Local%20Folders/Sent?number=608089608&amp;part=1.1.2.3"/>
          <p:cNvSpPr>
            <a:spLocks noChangeAspect="1" noChangeArrowheads="1"/>
          </p:cNvSpPr>
          <p:nvPr/>
        </p:nvSpPr>
        <p:spPr bwMode="auto">
          <a:xfrm>
            <a:off x="155575" y="-4275138"/>
            <a:ext cx="14011275" cy="890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884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484784"/>
            <a:ext cx="9144000" cy="414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1" name="CaixaDeTexto 4"/>
          <p:cNvSpPr txBox="1">
            <a:spLocks noChangeArrowheads="1"/>
          </p:cNvSpPr>
          <p:nvPr/>
        </p:nvSpPr>
        <p:spPr bwMode="auto">
          <a:xfrm>
            <a:off x="0" y="397113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chemeClr val="bg2"/>
                </a:solidFill>
              </a:rPr>
              <a:t>Luz, MG</a:t>
            </a:r>
          </a:p>
          <a:p>
            <a:pPr algn="ctr"/>
            <a:r>
              <a:rPr lang="pt-BR" dirty="0" err="1" smtClean="0">
                <a:solidFill>
                  <a:schemeClr val="bg2"/>
                </a:solidFill>
              </a:rPr>
              <a:t>Acurácia</a:t>
            </a:r>
            <a:r>
              <a:rPr lang="pt-BR" dirty="0" smtClean="0">
                <a:solidFill>
                  <a:schemeClr val="bg2"/>
                </a:solidFill>
              </a:rPr>
              <a:t> em áreas queimadas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188422" name="CaixaDeTexto 5"/>
          <p:cNvSpPr txBox="1">
            <a:spLocks noChangeArrowheads="1"/>
          </p:cNvSpPr>
          <p:nvPr/>
        </p:nvSpPr>
        <p:spPr bwMode="auto">
          <a:xfrm rot="-1240087">
            <a:off x="6659563" y="3505200"/>
            <a:ext cx="2560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Rio São Francisco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Imagem 1" descr="LandsatXFoc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3" name="CaixaDeTexto 2"/>
          <p:cNvSpPr txBox="1">
            <a:spLocks noChangeArrowheads="1"/>
          </p:cNvSpPr>
          <p:nvPr/>
        </p:nvSpPr>
        <p:spPr bwMode="auto">
          <a:xfrm>
            <a:off x="0" y="404664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2"/>
                </a:solidFill>
              </a:rPr>
              <a:t>Luz, </a:t>
            </a:r>
            <a:r>
              <a:rPr lang="pt-BR" sz="3600" dirty="0" smtClean="0">
                <a:solidFill>
                  <a:schemeClr val="bg2"/>
                </a:solidFill>
              </a:rPr>
              <a:t>MG</a:t>
            </a:r>
          </a:p>
          <a:p>
            <a:pPr algn="ctr"/>
            <a:r>
              <a:rPr lang="pt-BR" dirty="0" err="1" smtClean="0">
                <a:solidFill>
                  <a:schemeClr val="bg2"/>
                </a:solidFill>
              </a:rPr>
              <a:t>Acurácia</a:t>
            </a:r>
            <a:r>
              <a:rPr lang="pt-BR" dirty="0" smtClean="0">
                <a:solidFill>
                  <a:schemeClr val="bg2"/>
                </a:solidFill>
              </a:rPr>
              <a:t> em áreas queimadas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189444" name="CaixaDeTexto 3"/>
          <p:cNvSpPr txBox="1">
            <a:spLocks noChangeArrowheads="1"/>
          </p:cNvSpPr>
          <p:nvPr/>
        </p:nvSpPr>
        <p:spPr bwMode="auto">
          <a:xfrm rot="-2776130">
            <a:off x="4560888" y="4356100"/>
            <a:ext cx="1571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rgbClr val="FF0000"/>
                </a:solidFill>
              </a:rPr>
              <a:t>Rio São Francisco</a:t>
            </a:r>
          </a:p>
        </p:txBody>
      </p:sp>
      <p:sp>
        <p:nvSpPr>
          <p:cNvPr id="189445" name="AutoShape 2" descr="mailbox://C:/Users/valdete/AppData/Roaming/Thunderbird/Profiles/sc0dbr8k.default/Mail/Local%20Folders/Sent?number=608089608&amp;part=1.1.2.3"/>
          <p:cNvSpPr>
            <a:spLocks noChangeAspect="1" noChangeArrowheads="1"/>
          </p:cNvSpPr>
          <p:nvPr/>
        </p:nvSpPr>
        <p:spPr bwMode="auto">
          <a:xfrm>
            <a:off x="155575" y="-4275138"/>
            <a:ext cx="14011275" cy="890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89446" name="AutoShape 4" descr="mailbox://C:/Users/valdete/AppData/Roaming/Thunderbird/Profiles/sc0dbr8k.default/Mail/Local%20Folders/Sent?number=608089608&amp;part=1.1.2.3"/>
          <p:cNvSpPr>
            <a:spLocks noChangeAspect="1" noChangeArrowheads="1"/>
          </p:cNvSpPr>
          <p:nvPr/>
        </p:nvSpPr>
        <p:spPr bwMode="auto">
          <a:xfrm>
            <a:off x="155575" y="-4275138"/>
            <a:ext cx="14011275" cy="890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1026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1555" name="Text Box 1027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51556" name="Text Box 1029"/>
          <p:cNvSpPr txBox="1">
            <a:spLocks noChangeArrowheads="1"/>
          </p:cNvSpPr>
          <p:nvPr/>
        </p:nvSpPr>
        <p:spPr bwMode="auto">
          <a:xfrm>
            <a:off x="2574925" y="290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1557" name="Text Box 1030"/>
          <p:cNvSpPr txBox="1">
            <a:spLocks noChangeArrowheads="1"/>
          </p:cNvSpPr>
          <p:nvPr/>
        </p:nvSpPr>
        <p:spPr bwMode="auto">
          <a:xfrm>
            <a:off x="2882900" y="425450"/>
            <a:ext cx="1570038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                  </a:t>
            </a:r>
          </a:p>
        </p:txBody>
      </p:sp>
      <p:sp>
        <p:nvSpPr>
          <p:cNvPr id="151558" name="Text Box 1031"/>
          <p:cNvSpPr txBox="1">
            <a:spLocks noChangeArrowheads="1"/>
          </p:cNvSpPr>
          <p:nvPr/>
        </p:nvSpPr>
        <p:spPr bwMode="auto">
          <a:xfrm>
            <a:off x="762000" y="1066800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1559" name="Text Box 1032"/>
          <p:cNvSpPr txBox="1">
            <a:spLocks noChangeArrowheads="1"/>
          </p:cNvSpPr>
          <p:nvPr/>
        </p:nvSpPr>
        <p:spPr bwMode="auto">
          <a:xfrm>
            <a:off x="403225" y="373063"/>
            <a:ext cx="6635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51560" name="Text Box 1033"/>
          <p:cNvSpPr txBox="1">
            <a:spLocks noChangeArrowheads="1"/>
          </p:cNvSpPr>
          <p:nvPr/>
        </p:nvSpPr>
        <p:spPr bwMode="auto">
          <a:xfrm>
            <a:off x="817563" y="-19050"/>
            <a:ext cx="7646987" cy="7699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DURAÇÃO DA CICATRIZ DE QUEIMADA NO CERRADO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IMAGEM DE 14 JUNHO DE 2010 (14 dias)</a:t>
            </a:r>
          </a:p>
        </p:txBody>
      </p:sp>
      <p:pic>
        <p:nvPicPr>
          <p:cNvPr id="151561" name="Picture 1034" descr="C:\Temp\MATO_GROSSO_QUEIMADAS\c-14junho2010_QUEIMADAS_2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800100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1026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2579" name="Text Box 1027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52580" name="Text Box 1029"/>
          <p:cNvSpPr txBox="1">
            <a:spLocks noChangeArrowheads="1"/>
          </p:cNvSpPr>
          <p:nvPr/>
        </p:nvSpPr>
        <p:spPr bwMode="auto">
          <a:xfrm>
            <a:off x="2574925" y="290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2581" name="Text Box 1030"/>
          <p:cNvSpPr txBox="1">
            <a:spLocks noChangeArrowheads="1"/>
          </p:cNvSpPr>
          <p:nvPr/>
        </p:nvSpPr>
        <p:spPr bwMode="auto">
          <a:xfrm>
            <a:off x="2759075" y="425450"/>
            <a:ext cx="1570038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                  </a:t>
            </a:r>
          </a:p>
        </p:txBody>
      </p:sp>
      <p:sp>
        <p:nvSpPr>
          <p:cNvPr id="152582" name="Text Box 1031"/>
          <p:cNvSpPr txBox="1">
            <a:spLocks noChangeArrowheads="1"/>
          </p:cNvSpPr>
          <p:nvPr/>
        </p:nvSpPr>
        <p:spPr bwMode="auto">
          <a:xfrm>
            <a:off x="762000" y="1066800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2583" name="Text Box 1032"/>
          <p:cNvSpPr txBox="1">
            <a:spLocks noChangeArrowheads="1"/>
          </p:cNvSpPr>
          <p:nvPr/>
        </p:nvSpPr>
        <p:spPr bwMode="auto">
          <a:xfrm>
            <a:off x="403225" y="373063"/>
            <a:ext cx="6635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52584" name="Text Box 1033"/>
          <p:cNvSpPr txBox="1">
            <a:spLocks noChangeArrowheads="1"/>
          </p:cNvSpPr>
          <p:nvPr/>
        </p:nvSpPr>
        <p:spPr bwMode="auto">
          <a:xfrm>
            <a:off x="719138" y="-7938"/>
            <a:ext cx="7648575" cy="7683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DURAÇÃO DA CICATRIZ DE QUEIMADA NO CERRADO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IMAGEM DE 29 DE MAIO DE 2010 (30 dias)</a:t>
            </a:r>
          </a:p>
        </p:txBody>
      </p:sp>
      <p:pic>
        <p:nvPicPr>
          <p:cNvPr id="152585" name="Picture 1034" descr="C:\Temp\MATO_GROSSO_QUEIMADAS\d1-29maio2010_QUEIMADAS_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801688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026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3603" name="Text Box 1027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53604" name="Text Box 1029"/>
          <p:cNvSpPr txBox="1">
            <a:spLocks noChangeArrowheads="1"/>
          </p:cNvSpPr>
          <p:nvPr/>
        </p:nvSpPr>
        <p:spPr bwMode="auto">
          <a:xfrm>
            <a:off x="2574925" y="290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3605" name="Text Box 1031"/>
          <p:cNvSpPr txBox="1">
            <a:spLocks noChangeArrowheads="1"/>
          </p:cNvSpPr>
          <p:nvPr/>
        </p:nvSpPr>
        <p:spPr bwMode="auto">
          <a:xfrm>
            <a:off x="762000" y="1066800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3606" name="Text Box 1032"/>
          <p:cNvSpPr txBox="1">
            <a:spLocks noChangeArrowheads="1"/>
          </p:cNvSpPr>
          <p:nvPr/>
        </p:nvSpPr>
        <p:spPr bwMode="auto">
          <a:xfrm>
            <a:off x="403225" y="373063"/>
            <a:ext cx="6635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53607" name="Text Box 1033"/>
          <p:cNvSpPr txBox="1">
            <a:spLocks noChangeArrowheads="1"/>
          </p:cNvSpPr>
          <p:nvPr/>
        </p:nvSpPr>
        <p:spPr bwMode="auto">
          <a:xfrm>
            <a:off x="708025" y="6350"/>
            <a:ext cx="7648575" cy="768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DURAÇÃO DA CICATRIZ DE QUEIMADA NO CERRADO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IMAGEM DE 15 MAIO DE 2010 (45 dias)</a:t>
            </a:r>
          </a:p>
        </p:txBody>
      </p:sp>
      <p:pic>
        <p:nvPicPr>
          <p:cNvPr id="153608" name="Picture 1034" descr="C:\Temp\MATO_GROSSO_QUEIMADAS\d-15maio2010_QUEIMADAS_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09625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050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4627" name="Text Box 2051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54628" name="Text Box 2052"/>
          <p:cNvSpPr txBox="1">
            <a:spLocks noChangeArrowheads="1"/>
          </p:cNvSpPr>
          <p:nvPr/>
        </p:nvSpPr>
        <p:spPr bwMode="auto">
          <a:xfrm>
            <a:off x="2574925" y="290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4629" name="Text Box 2053"/>
          <p:cNvSpPr txBox="1">
            <a:spLocks noChangeArrowheads="1"/>
          </p:cNvSpPr>
          <p:nvPr/>
        </p:nvSpPr>
        <p:spPr bwMode="auto">
          <a:xfrm>
            <a:off x="2949575" y="425450"/>
            <a:ext cx="1570038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                  </a:t>
            </a:r>
          </a:p>
        </p:txBody>
      </p:sp>
      <p:sp>
        <p:nvSpPr>
          <p:cNvPr id="154630" name="Text Box 2054"/>
          <p:cNvSpPr txBox="1">
            <a:spLocks noChangeArrowheads="1"/>
          </p:cNvSpPr>
          <p:nvPr/>
        </p:nvSpPr>
        <p:spPr bwMode="auto">
          <a:xfrm>
            <a:off x="762000" y="1066800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4631" name="Text Box 2055"/>
          <p:cNvSpPr txBox="1">
            <a:spLocks noChangeArrowheads="1"/>
          </p:cNvSpPr>
          <p:nvPr/>
        </p:nvSpPr>
        <p:spPr bwMode="auto">
          <a:xfrm>
            <a:off x="403225" y="373063"/>
            <a:ext cx="6635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54632" name="Text Box 2056"/>
          <p:cNvSpPr txBox="1">
            <a:spLocks noChangeArrowheads="1"/>
          </p:cNvSpPr>
          <p:nvPr/>
        </p:nvSpPr>
        <p:spPr bwMode="auto">
          <a:xfrm>
            <a:off x="738188" y="12700"/>
            <a:ext cx="7646987" cy="768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DURAÇÃO DA CICATRIZ DE QUEIMADA NO CERRADO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IMAGEM DE 02 MAIO DE 2010 (60 dias)</a:t>
            </a:r>
          </a:p>
        </p:txBody>
      </p:sp>
      <p:pic>
        <p:nvPicPr>
          <p:cNvPr id="154633" name="Picture 2058" descr="C:\Temp\MATO_GROSSO_QUEIMADAS\e-02maio2010_QUEIMADAS_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17563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2574925" y="290513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2162175" y="425450"/>
            <a:ext cx="261938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/>
              <a:t> 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762000" y="1066800"/>
            <a:ext cx="184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403225" y="373063"/>
            <a:ext cx="663575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742950" y="-26988"/>
            <a:ext cx="7646988" cy="7683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DURAÇÃO DA CICATRIZ DE QUEIMADA NO CERRADO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IMAGEM FRAÇÃO SOMBRA 28 JUNHO DE 2010</a:t>
            </a:r>
          </a:p>
        </p:txBody>
      </p:sp>
      <p:pic>
        <p:nvPicPr>
          <p:cNvPr id="155657" name="Picture 10" descr="C:\Temp\MATO_GROSSO_QUEIMADAS\f-Fração_sombra_QUEIMADAS_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03275"/>
            <a:ext cx="76962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-204911" y="6396335"/>
            <a:ext cx="9540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rgbClr val="FF0000"/>
                </a:solidFill>
              </a:rPr>
              <a:t>A imagem fração sombra é sensível e detecta  cicatrizes  de queimadas  até  60 dias  antes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4475163" y="3079750"/>
            <a:ext cx="1841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>
              <a:solidFill>
                <a:srgbClr val="000099"/>
              </a:solidFill>
            </a:endParaRPr>
          </a:p>
        </p:txBody>
      </p:sp>
      <p:pic>
        <p:nvPicPr>
          <p:cNvPr id="156675" name="Picture 3" descr="C:\Temp\MATO_GROSSO_QUEIMADAS\h1-Seg_Fração_sombra_QUEIMADAS_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801688"/>
            <a:ext cx="7696200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1379538" y="-4763"/>
            <a:ext cx="6772275" cy="76835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pt-BR" sz="2200" b="1">
                <a:solidFill>
                  <a:srgbClr val="0000CC"/>
                </a:solidFill>
              </a:rPr>
              <a:t>SEGMENTAÇÃO DA IMAGEM FRAÇÃO SOMBRA</a:t>
            </a:r>
          </a:p>
          <a:p>
            <a:pPr algn="ctr"/>
            <a:r>
              <a:rPr lang="pt-BR" sz="2200" b="1">
                <a:solidFill>
                  <a:srgbClr val="0000CC"/>
                </a:solidFill>
              </a:rPr>
              <a:t>28 JUNHO DE 2010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érico (padrão)">
  <a:themeElements>
    <a:clrScheme name="Genérico (padrão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érico (padrão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érico (padrão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érico (padrão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érico (padrão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Office\Modelos\Apresentações\Genérico (padrão).pot</Template>
  <TotalTime>37766</TotalTime>
  <Words>637</Words>
  <Application>Microsoft Office PowerPoint</Application>
  <PresentationFormat>Apresentação na tela (4:3)</PresentationFormat>
  <Paragraphs>96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39" baseType="lpstr">
      <vt:lpstr>Genérico (padrão)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INPE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Valdete Duarte</dc:creator>
  <cp:lastModifiedBy>valdete</cp:lastModifiedBy>
  <cp:revision>593</cp:revision>
  <dcterms:created xsi:type="dcterms:W3CDTF">2000-05-19T12:09:41Z</dcterms:created>
  <dcterms:modified xsi:type="dcterms:W3CDTF">2017-11-14T11:39:34Z</dcterms:modified>
</cp:coreProperties>
</file>