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</p:sldMasterIdLst>
  <p:notesMasterIdLst>
    <p:notesMasterId r:id="rId35"/>
  </p:notesMasterIdLst>
  <p:handoutMasterIdLst>
    <p:handoutMasterId r:id="rId36"/>
  </p:handoutMasterIdLst>
  <p:sldIdLst>
    <p:sldId id="866" r:id="rId2"/>
    <p:sldId id="822" r:id="rId3"/>
    <p:sldId id="849" r:id="rId4"/>
    <p:sldId id="705" r:id="rId5"/>
    <p:sldId id="706" r:id="rId6"/>
    <p:sldId id="707" r:id="rId7"/>
    <p:sldId id="742" r:id="rId8"/>
    <p:sldId id="743" r:id="rId9"/>
    <p:sldId id="480" r:id="rId10"/>
    <p:sldId id="481" r:id="rId11"/>
    <p:sldId id="482" r:id="rId12"/>
    <p:sldId id="483" r:id="rId13"/>
    <p:sldId id="484" r:id="rId14"/>
    <p:sldId id="485" r:id="rId15"/>
    <p:sldId id="486" r:id="rId16"/>
    <p:sldId id="487" r:id="rId17"/>
    <p:sldId id="488" r:id="rId18"/>
    <p:sldId id="867" r:id="rId19"/>
    <p:sldId id="823" r:id="rId20"/>
    <p:sldId id="824" r:id="rId21"/>
    <p:sldId id="825" r:id="rId22"/>
    <p:sldId id="738" r:id="rId23"/>
    <p:sldId id="739" r:id="rId24"/>
    <p:sldId id="740" r:id="rId25"/>
    <p:sldId id="826" r:id="rId26"/>
    <p:sldId id="827" r:id="rId27"/>
    <p:sldId id="828" r:id="rId28"/>
    <p:sldId id="850" r:id="rId29"/>
    <p:sldId id="830" r:id="rId30"/>
    <p:sldId id="831" r:id="rId31"/>
    <p:sldId id="832" r:id="rId32"/>
    <p:sldId id="729" r:id="rId33"/>
    <p:sldId id="686" r:id="rId34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bg2"/>
    </p:penClr>
  </p:showPr>
  <p:clrMru>
    <a:srgbClr val="996600"/>
    <a:srgbClr val="0000FF"/>
    <a:srgbClr val="FF66CC"/>
    <a:srgbClr val="FFCC00"/>
    <a:srgbClr val="FF9933"/>
    <a:srgbClr val="FFFF00"/>
    <a:srgbClr val="000099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12" autoAdjust="0"/>
    <p:restoredTop sz="94774" autoAdjust="0"/>
  </p:normalViewPr>
  <p:slideViewPr>
    <p:cSldViewPr>
      <p:cViewPr>
        <p:scale>
          <a:sx n="100" d="100"/>
          <a:sy n="100" d="100"/>
        </p:scale>
        <p:origin x="-2166" y="-228"/>
      </p:cViewPr>
      <p:guideLst>
        <p:guide orient="horz" pos="2160"/>
        <p:guide pos="4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50" d="100"/>
          <a:sy n="50" d="100"/>
        </p:scale>
        <p:origin x="-2760" y="-110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/>
            </a:lvl1pPr>
          </a:lstStyle>
          <a:p>
            <a:pPr>
              <a:defRPr/>
            </a:pPr>
            <a:fld id="{675F8C91-1669-4657-8402-4D50D09B6AE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5844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2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83B78BA-761D-4D3C-9657-CB5F7AF7D61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8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027" name="Picture 83" descr="Slide4"/>
            <p:cNvPicPr>
              <a:picLocks noChangeAspect="1" noChangeArrowheads="1"/>
            </p:cNvPicPr>
            <p:nvPr userDrawn="1"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908" name="Rectangle 84"/>
            <p:cNvSpPr>
              <a:spLocks noChangeArrowheads="1"/>
            </p:cNvSpPr>
            <p:nvPr userDrawn="1"/>
          </p:nvSpPr>
          <p:spPr bwMode="auto">
            <a:xfrm>
              <a:off x="288" y="1248"/>
              <a:ext cx="5232" cy="1488"/>
            </a:xfrm>
            <a:prstGeom prst="rect">
              <a:avLst/>
            </a:prstGeom>
            <a:solidFill>
              <a:schemeClr val="bg1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5pPr>
      <a:lvl6pPr marL="4572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6pPr>
      <a:lvl7pPr marL="9144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7pPr>
      <a:lvl8pPr marL="13716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8pPr>
      <a:lvl9pPr marL="18288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F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874713" y="404813"/>
            <a:ext cx="184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pt-BR" sz="1200" b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468438" y="5949950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pt-BR" sz="1400" b="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215900" y="0"/>
            <a:ext cx="8932863" cy="6197600"/>
            <a:chOff x="136" y="0"/>
            <a:chExt cx="5627" cy="3904"/>
          </a:xfrm>
        </p:grpSpPr>
        <p:pic>
          <p:nvPicPr>
            <p:cNvPr id="2053" name="Picture 5" descr="MODIS_southamerica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</a:blip>
            <a:srcRect/>
            <a:stretch>
              <a:fillRect/>
            </a:stretch>
          </p:blipFill>
          <p:spPr bwMode="auto">
            <a:xfrm>
              <a:off x="136" y="0"/>
              <a:ext cx="5581" cy="3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4" name="Text Box 6"/>
            <p:cNvSpPr txBox="1">
              <a:spLocks noChangeArrowheads="1"/>
            </p:cNvSpPr>
            <p:nvPr/>
          </p:nvSpPr>
          <p:spPr bwMode="auto">
            <a:xfrm>
              <a:off x="3420" y="2229"/>
              <a:ext cx="1871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pt-BR" sz="2800" b="0">
                  <a:solidFill>
                    <a:srgbClr val="24246E"/>
                  </a:solidFill>
                  <a:latin typeface="Arial Black" pitchFamily="34" charset="0"/>
                </a:rPr>
                <a:t>SETIMA  FASE</a:t>
              </a:r>
            </a:p>
          </p:txBody>
        </p:sp>
        <p:sp>
          <p:nvSpPr>
            <p:cNvPr id="2055" name="Text Box 7"/>
            <p:cNvSpPr txBox="1">
              <a:spLocks noChangeArrowheads="1"/>
            </p:cNvSpPr>
            <p:nvPr/>
          </p:nvSpPr>
          <p:spPr bwMode="auto">
            <a:xfrm>
              <a:off x="2566" y="2680"/>
              <a:ext cx="3197" cy="5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pt-BR" sz="1700">
                  <a:solidFill>
                    <a:srgbClr val="24246E"/>
                  </a:solidFill>
                  <a:latin typeface="Arial" charset="0"/>
                </a:rPr>
                <a:t>MAPEAMENTO DA REBROTA DOS PAÍSES</a:t>
              </a:r>
            </a:p>
            <a:p>
              <a:pPr algn="ctr" eaLnBrk="1" hangingPunct="1"/>
              <a:r>
                <a:rPr lang="pt-BR" sz="1700">
                  <a:solidFill>
                    <a:srgbClr val="24246E"/>
                  </a:solidFill>
                  <a:latin typeface="Arial" charset="0"/>
                </a:rPr>
                <a:t>DA AMAZÔNIA SUL AMERICANA, UTILIZANDO </a:t>
              </a:r>
            </a:p>
            <a:p>
              <a:pPr algn="ctr" eaLnBrk="1" hangingPunct="1"/>
              <a:r>
                <a:rPr lang="pt-BR" sz="1700">
                  <a:solidFill>
                    <a:srgbClr val="24246E"/>
                  </a:solidFill>
                  <a:latin typeface="Arial" charset="0"/>
                </a:rPr>
                <a:t>IMAGENS LANDSAT – NASA GEOCOVER</a:t>
              </a:r>
              <a:r>
                <a:rPr lang="pt-BR" sz="1800" b="0">
                  <a:solidFill>
                    <a:srgbClr val="24246E"/>
                  </a:solidFill>
                  <a:latin typeface="Arial" charset="0"/>
                </a:rPr>
                <a:t> </a:t>
              </a:r>
            </a:p>
          </p:txBody>
        </p:sp>
        <p:sp>
          <p:nvSpPr>
            <p:cNvPr id="2056" name="Text Box 8"/>
            <p:cNvSpPr txBox="1">
              <a:spLocks noChangeArrowheads="1"/>
            </p:cNvSpPr>
            <p:nvPr/>
          </p:nvSpPr>
          <p:spPr bwMode="auto">
            <a:xfrm>
              <a:off x="689" y="3595"/>
              <a:ext cx="44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pt-BR" sz="1800">
                  <a:latin typeface="Arial" charset="0"/>
                </a:rPr>
                <a:t>FATIAMENTO  SIMPLES  DA  IMAGEM  FRAÇÃO  VEGETAÇÃO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619125" y="228600"/>
            <a:ext cx="81899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sz="2000">
                <a:solidFill>
                  <a:srgbClr val="000099"/>
                </a:solidFill>
                <a:latin typeface="Arial" charset="0"/>
              </a:rPr>
              <a:t>REBROTA 2000 / DESMATAMENTO 1990 / DESMATAMENTO 1980 </a:t>
            </a:r>
          </a:p>
        </p:txBody>
      </p:sp>
      <p:pic>
        <p:nvPicPr>
          <p:cNvPr id="11267" name="Picture 3" descr="C:\Temp\ACRE1\acre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4063"/>
            <a:ext cx="7772400" cy="543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C:\Temp\ACRE1\acre_17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5715000"/>
            <a:ext cx="3851275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619125" y="228600"/>
            <a:ext cx="81899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sz="2000">
                <a:solidFill>
                  <a:srgbClr val="000099"/>
                </a:solidFill>
                <a:latin typeface="Arial" charset="0"/>
              </a:rPr>
              <a:t>REBROTA 2000 / DESMATAMENTO 1990 / DESMATAMENTO 1980 </a:t>
            </a:r>
          </a:p>
        </p:txBody>
      </p:sp>
      <p:pic>
        <p:nvPicPr>
          <p:cNvPr id="12291" name="Picture 3" descr="C:\Temp\ACRE1\acre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762000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7908925" y="1281113"/>
            <a:ext cx="1841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762000" y="4689475"/>
            <a:ext cx="3546475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2400">
                <a:solidFill>
                  <a:srgbClr val="FFFF00"/>
                </a:solidFill>
              </a:rPr>
              <a:t>DESMATAMENTO 1980</a:t>
            </a: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 flipH="1" flipV="1">
            <a:off x="1447800" y="3200400"/>
            <a:ext cx="1219200" cy="1524000"/>
          </a:xfrm>
          <a:prstGeom prst="line">
            <a:avLst/>
          </a:prstGeom>
          <a:noFill/>
          <a:ln w="38100" cap="sq">
            <a:solidFill>
              <a:srgbClr val="FFFF00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 flipV="1">
            <a:off x="2667000" y="3276600"/>
            <a:ext cx="228600" cy="1447800"/>
          </a:xfrm>
          <a:prstGeom prst="line">
            <a:avLst/>
          </a:prstGeom>
          <a:noFill/>
          <a:ln w="38100" cap="sq">
            <a:solidFill>
              <a:srgbClr val="FFFF00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2296" name="Oval 8"/>
          <p:cNvSpPr>
            <a:spLocks noChangeArrowheads="1"/>
          </p:cNvSpPr>
          <p:nvPr/>
        </p:nvSpPr>
        <p:spPr bwMode="auto">
          <a:xfrm>
            <a:off x="876300" y="2590800"/>
            <a:ext cx="685800" cy="685800"/>
          </a:xfrm>
          <a:prstGeom prst="ellipse">
            <a:avLst/>
          </a:prstGeom>
          <a:noFill/>
          <a:ln w="38100" cap="sq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2297" name="Oval 9"/>
          <p:cNvSpPr>
            <a:spLocks noChangeArrowheads="1"/>
          </p:cNvSpPr>
          <p:nvPr/>
        </p:nvSpPr>
        <p:spPr bwMode="auto">
          <a:xfrm>
            <a:off x="2667000" y="2714625"/>
            <a:ext cx="533400" cy="533400"/>
          </a:xfrm>
          <a:prstGeom prst="ellipse">
            <a:avLst/>
          </a:prstGeom>
          <a:noFill/>
          <a:ln w="38100" cap="sq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Temp\ACRE1\acre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746125"/>
            <a:ext cx="7772400" cy="543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619125" y="228600"/>
            <a:ext cx="81899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sz="2000">
                <a:solidFill>
                  <a:srgbClr val="000099"/>
                </a:solidFill>
                <a:latin typeface="Arial" charset="0"/>
              </a:rPr>
              <a:t>REBROTA 2000 / DESMATAMENTO 1990 / DESMATAMENTO 1980 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7908925" y="1281113"/>
            <a:ext cx="1841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762000" y="4689475"/>
            <a:ext cx="3546475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2400">
                <a:solidFill>
                  <a:srgbClr val="FFFF00"/>
                </a:solidFill>
              </a:rPr>
              <a:t>DESMATAMENTO 1990</a:t>
            </a:r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 flipH="1" flipV="1">
            <a:off x="1447800" y="3200400"/>
            <a:ext cx="1219200" cy="1524000"/>
          </a:xfrm>
          <a:prstGeom prst="line">
            <a:avLst/>
          </a:prstGeom>
          <a:noFill/>
          <a:ln w="38100" cap="sq">
            <a:solidFill>
              <a:srgbClr val="FFFF00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 flipV="1">
            <a:off x="2667000" y="3276600"/>
            <a:ext cx="228600" cy="1447800"/>
          </a:xfrm>
          <a:prstGeom prst="line">
            <a:avLst/>
          </a:prstGeom>
          <a:noFill/>
          <a:ln w="38100" cap="sq">
            <a:solidFill>
              <a:srgbClr val="FFFF00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3320" name="Oval 8"/>
          <p:cNvSpPr>
            <a:spLocks noChangeArrowheads="1"/>
          </p:cNvSpPr>
          <p:nvPr/>
        </p:nvSpPr>
        <p:spPr bwMode="auto">
          <a:xfrm>
            <a:off x="876300" y="2590800"/>
            <a:ext cx="685800" cy="685800"/>
          </a:xfrm>
          <a:prstGeom prst="ellipse">
            <a:avLst/>
          </a:prstGeom>
          <a:noFill/>
          <a:ln w="38100" cap="sq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3321" name="Oval 9"/>
          <p:cNvSpPr>
            <a:spLocks noChangeArrowheads="1"/>
          </p:cNvSpPr>
          <p:nvPr/>
        </p:nvSpPr>
        <p:spPr bwMode="auto">
          <a:xfrm>
            <a:off x="2667000" y="2714625"/>
            <a:ext cx="533400" cy="533400"/>
          </a:xfrm>
          <a:prstGeom prst="ellipse">
            <a:avLst/>
          </a:prstGeom>
          <a:noFill/>
          <a:ln w="38100" cap="sq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Temp\ACRE1\acre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7772400" cy="543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619125" y="228600"/>
            <a:ext cx="81899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sz="2000">
                <a:solidFill>
                  <a:srgbClr val="000099"/>
                </a:solidFill>
                <a:latin typeface="Arial" charset="0"/>
              </a:rPr>
              <a:t>REBROTA 2000 / DESMATAMENTO 1990 / DESMATAMENTO 1980 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7908925" y="1281113"/>
            <a:ext cx="1841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219200" y="4648200"/>
            <a:ext cx="2378075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2400">
                <a:solidFill>
                  <a:srgbClr val="FFFF00"/>
                </a:solidFill>
              </a:rPr>
              <a:t>REBROTA 2000</a:t>
            </a:r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 flipH="1" flipV="1">
            <a:off x="1447800" y="3200400"/>
            <a:ext cx="1219200" cy="1524000"/>
          </a:xfrm>
          <a:prstGeom prst="line">
            <a:avLst/>
          </a:prstGeom>
          <a:noFill/>
          <a:ln w="38100" cap="sq">
            <a:solidFill>
              <a:srgbClr val="FFFF00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 flipV="1">
            <a:off x="2667000" y="3276600"/>
            <a:ext cx="228600" cy="1447800"/>
          </a:xfrm>
          <a:prstGeom prst="line">
            <a:avLst/>
          </a:prstGeom>
          <a:noFill/>
          <a:ln w="38100" cap="sq">
            <a:solidFill>
              <a:srgbClr val="FFFF00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4344" name="Oval 8"/>
          <p:cNvSpPr>
            <a:spLocks noChangeArrowheads="1"/>
          </p:cNvSpPr>
          <p:nvPr/>
        </p:nvSpPr>
        <p:spPr bwMode="auto">
          <a:xfrm>
            <a:off x="876300" y="2590800"/>
            <a:ext cx="685800" cy="685800"/>
          </a:xfrm>
          <a:prstGeom prst="ellipse">
            <a:avLst/>
          </a:prstGeom>
          <a:noFill/>
          <a:ln w="38100" cap="sq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4345" name="Oval 9"/>
          <p:cNvSpPr>
            <a:spLocks noChangeArrowheads="1"/>
          </p:cNvSpPr>
          <p:nvPr/>
        </p:nvSpPr>
        <p:spPr bwMode="auto">
          <a:xfrm>
            <a:off x="2667000" y="2714625"/>
            <a:ext cx="533400" cy="533400"/>
          </a:xfrm>
          <a:prstGeom prst="ellipse">
            <a:avLst/>
          </a:prstGeom>
          <a:noFill/>
          <a:ln w="38100" cap="sq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914400" y="228600"/>
            <a:ext cx="7315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sz="2000">
                <a:solidFill>
                  <a:srgbClr val="000099"/>
                </a:solidFill>
                <a:latin typeface="Arial" charset="0"/>
              </a:rPr>
              <a:t>REBROTA 2000 / DESMATAMENTO 1990 / FLORESTA 1980</a:t>
            </a:r>
          </a:p>
        </p:txBody>
      </p:sp>
      <p:pic>
        <p:nvPicPr>
          <p:cNvPr id="15363" name="Picture 3" descr="C:\Temp\ACRE1\acre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62000"/>
            <a:ext cx="7696200" cy="538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 descr="C:\Temp\ACRE1\acre_1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38800"/>
            <a:ext cx="3121025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914400" y="228600"/>
            <a:ext cx="7315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sz="2000">
                <a:solidFill>
                  <a:srgbClr val="000099"/>
                </a:solidFill>
                <a:latin typeface="Arial" charset="0"/>
              </a:rPr>
              <a:t>REBROTA 2000 / DESMATAMENTO 1990 / FLORESTA 1980</a:t>
            </a:r>
          </a:p>
        </p:txBody>
      </p:sp>
      <p:pic>
        <p:nvPicPr>
          <p:cNvPr id="16387" name="Picture 3" descr="C:\Temp\ACRE1\acre_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0413"/>
            <a:ext cx="7848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57200" y="5222875"/>
            <a:ext cx="2513013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2400">
                <a:solidFill>
                  <a:srgbClr val="FFFF00"/>
                </a:solidFill>
              </a:rPr>
              <a:t>FLORESTA 1980</a:t>
            </a:r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 flipH="1" flipV="1">
            <a:off x="990600" y="3505200"/>
            <a:ext cx="457200" cy="1752600"/>
          </a:xfrm>
          <a:prstGeom prst="line">
            <a:avLst/>
          </a:prstGeom>
          <a:noFill/>
          <a:ln w="38100" cap="sq">
            <a:solidFill>
              <a:srgbClr val="FFFF00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6390" name="Oval 6"/>
          <p:cNvSpPr>
            <a:spLocks noChangeArrowheads="1"/>
          </p:cNvSpPr>
          <p:nvPr/>
        </p:nvSpPr>
        <p:spPr bwMode="auto">
          <a:xfrm>
            <a:off x="304800" y="2286000"/>
            <a:ext cx="1143000" cy="1143000"/>
          </a:xfrm>
          <a:prstGeom prst="ellipse">
            <a:avLst/>
          </a:prstGeom>
          <a:noFill/>
          <a:ln w="38100" cap="sq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Temp\ACRE1\acre_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76288"/>
            <a:ext cx="7772400" cy="543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914400" y="228600"/>
            <a:ext cx="7315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sz="2000">
                <a:solidFill>
                  <a:srgbClr val="000099"/>
                </a:solidFill>
                <a:latin typeface="Arial" charset="0"/>
              </a:rPr>
              <a:t>REBROTA 2000 / DESMATAMENTO 1990 / FLORESTA 1980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0" y="5334000"/>
            <a:ext cx="3546475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2400">
                <a:solidFill>
                  <a:srgbClr val="FFFF00"/>
                </a:solidFill>
              </a:rPr>
              <a:t>DESMATAMENTO 1990</a:t>
            </a:r>
          </a:p>
        </p:txBody>
      </p:sp>
      <p:sp>
        <p:nvSpPr>
          <p:cNvPr id="17413" name="Line 5"/>
          <p:cNvSpPr>
            <a:spLocks noChangeShapeType="1"/>
          </p:cNvSpPr>
          <p:nvPr/>
        </p:nvSpPr>
        <p:spPr bwMode="auto">
          <a:xfrm flipH="1" flipV="1">
            <a:off x="914400" y="3495675"/>
            <a:ext cx="609600" cy="1905000"/>
          </a:xfrm>
          <a:prstGeom prst="line">
            <a:avLst/>
          </a:prstGeom>
          <a:noFill/>
          <a:ln w="38100" cap="sq">
            <a:solidFill>
              <a:srgbClr val="FFFF00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7414" name="Oval 6"/>
          <p:cNvSpPr>
            <a:spLocks noChangeArrowheads="1"/>
          </p:cNvSpPr>
          <p:nvPr/>
        </p:nvSpPr>
        <p:spPr bwMode="auto">
          <a:xfrm>
            <a:off x="304800" y="2286000"/>
            <a:ext cx="1143000" cy="1143000"/>
          </a:xfrm>
          <a:prstGeom prst="ellipse">
            <a:avLst/>
          </a:prstGeom>
          <a:noFill/>
          <a:ln w="38100" cap="sq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Temp\ACRE1\acre_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76288"/>
            <a:ext cx="7772400" cy="543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914400" y="228600"/>
            <a:ext cx="7315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sz="2000">
                <a:solidFill>
                  <a:srgbClr val="000099"/>
                </a:solidFill>
                <a:latin typeface="Arial" charset="0"/>
              </a:rPr>
              <a:t>REBROTA 2000 / DESMATAMENTO 1990 / FLORESTA 1980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81000" y="5257800"/>
            <a:ext cx="2378075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2400">
                <a:solidFill>
                  <a:srgbClr val="FFFF00"/>
                </a:solidFill>
              </a:rPr>
              <a:t>REBROTA 2000</a:t>
            </a:r>
          </a:p>
        </p:txBody>
      </p:sp>
      <p:sp>
        <p:nvSpPr>
          <p:cNvPr id="18437" name="Line 5"/>
          <p:cNvSpPr>
            <a:spLocks noChangeShapeType="1"/>
          </p:cNvSpPr>
          <p:nvPr/>
        </p:nvSpPr>
        <p:spPr bwMode="auto">
          <a:xfrm flipH="1" flipV="1">
            <a:off x="990600" y="3505200"/>
            <a:ext cx="457200" cy="1752600"/>
          </a:xfrm>
          <a:prstGeom prst="line">
            <a:avLst/>
          </a:prstGeom>
          <a:noFill/>
          <a:ln w="38100" cap="sq">
            <a:solidFill>
              <a:srgbClr val="FFFF00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8438" name="Oval 6"/>
          <p:cNvSpPr>
            <a:spLocks noChangeArrowheads="1"/>
          </p:cNvSpPr>
          <p:nvPr/>
        </p:nvSpPr>
        <p:spPr bwMode="auto">
          <a:xfrm>
            <a:off x="304800" y="2286000"/>
            <a:ext cx="1143000" cy="1143000"/>
          </a:xfrm>
          <a:prstGeom prst="ellipse">
            <a:avLst/>
          </a:prstGeom>
          <a:noFill/>
          <a:ln w="38100" cap="sq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SC051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026"/>
          <p:cNvSpPr txBox="1">
            <a:spLocks noChangeArrowheads="1"/>
          </p:cNvSpPr>
          <p:nvPr/>
        </p:nvSpPr>
        <p:spPr bwMode="auto">
          <a:xfrm>
            <a:off x="2424113" y="228600"/>
            <a:ext cx="42941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sz="2000">
                <a:solidFill>
                  <a:srgbClr val="000099"/>
                </a:solidFill>
                <a:latin typeface="Arial" charset="0"/>
              </a:rPr>
              <a:t>REBROTA 2000 / FLORESTA 1990</a:t>
            </a:r>
          </a:p>
        </p:txBody>
      </p:sp>
      <p:pic>
        <p:nvPicPr>
          <p:cNvPr id="20483" name="Picture 1027" descr="C:\Temp\ACRE1\acre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00100"/>
            <a:ext cx="7696200" cy="538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1028" descr="C:\Temp\ACRE1\acre_1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62600"/>
            <a:ext cx="22637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1029" descr="C:\Temp\ACRE1\acre_1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25" y="5829300"/>
            <a:ext cx="18859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286000" y="23495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pt-BR" sz="200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-28575" y="3103563"/>
            <a:ext cx="9201150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pt-BR" sz="2200">
                <a:solidFill>
                  <a:srgbClr val="000099"/>
                </a:solidFill>
              </a:rPr>
              <a:t>METODOLOGIA  PARA DEFINIR A  IDADE DA REBROTA  DO ACRE</a:t>
            </a:r>
          </a:p>
          <a:p>
            <a:pPr algn="ctr"/>
            <a:r>
              <a:rPr lang="pt-BR" sz="2200">
                <a:solidFill>
                  <a:srgbClr val="000099"/>
                </a:solidFill>
              </a:rPr>
              <a:t>( ANOS 1980, 1990, 2000 e 2007 )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593725" y="4938713"/>
            <a:ext cx="1841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026"/>
          <p:cNvSpPr txBox="1">
            <a:spLocks noChangeArrowheads="1"/>
          </p:cNvSpPr>
          <p:nvPr/>
        </p:nvSpPr>
        <p:spPr bwMode="auto">
          <a:xfrm>
            <a:off x="2424113" y="228600"/>
            <a:ext cx="42941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sz="2000">
                <a:solidFill>
                  <a:srgbClr val="000099"/>
                </a:solidFill>
                <a:latin typeface="Arial" charset="0"/>
              </a:rPr>
              <a:t>REBROTA 2000 / FLORESTA 1990</a:t>
            </a:r>
          </a:p>
        </p:txBody>
      </p:sp>
      <p:pic>
        <p:nvPicPr>
          <p:cNvPr id="21507" name="Picture 1027" descr="C:\Temp\ACRE1\acre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0413"/>
            <a:ext cx="7772400" cy="543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 Box 1028"/>
          <p:cNvSpPr txBox="1">
            <a:spLocks noChangeArrowheads="1"/>
          </p:cNvSpPr>
          <p:nvPr/>
        </p:nvSpPr>
        <p:spPr bwMode="auto">
          <a:xfrm>
            <a:off x="228600" y="5146675"/>
            <a:ext cx="2513013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2400">
                <a:solidFill>
                  <a:srgbClr val="FFFF00"/>
                </a:solidFill>
              </a:rPr>
              <a:t>FLORESTA 1990</a:t>
            </a:r>
          </a:p>
        </p:txBody>
      </p:sp>
      <p:sp>
        <p:nvSpPr>
          <p:cNvPr id="21509" name="Line 1029"/>
          <p:cNvSpPr>
            <a:spLocks noChangeShapeType="1"/>
          </p:cNvSpPr>
          <p:nvPr/>
        </p:nvSpPr>
        <p:spPr bwMode="auto">
          <a:xfrm flipV="1">
            <a:off x="1447800" y="3743325"/>
            <a:ext cx="533400" cy="1447800"/>
          </a:xfrm>
          <a:prstGeom prst="line">
            <a:avLst/>
          </a:prstGeom>
          <a:noFill/>
          <a:ln w="38100" cap="sq">
            <a:solidFill>
              <a:srgbClr val="FFFF00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510" name="Oval 1030"/>
          <p:cNvSpPr>
            <a:spLocks noChangeArrowheads="1"/>
          </p:cNvSpPr>
          <p:nvPr/>
        </p:nvSpPr>
        <p:spPr bwMode="auto">
          <a:xfrm>
            <a:off x="1676400" y="2590800"/>
            <a:ext cx="1143000" cy="1143000"/>
          </a:xfrm>
          <a:prstGeom prst="ellipse">
            <a:avLst/>
          </a:prstGeom>
          <a:noFill/>
          <a:ln w="38100" cap="sq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Temp\ACRE1\acre_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2475"/>
            <a:ext cx="7848600" cy="548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424113" y="228600"/>
            <a:ext cx="42941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sz="2000">
                <a:solidFill>
                  <a:srgbClr val="000099"/>
                </a:solidFill>
                <a:latin typeface="Arial" charset="0"/>
              </a:rPr>
              <a:t>REBROTA 2000 / FLORESTA 1990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288925" y="5146675"/>
            <a:ext cx="2378075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2400">
                <a:solidFill>
                  <a:srgbClr val="FFFF00"/>
                </a:solidFill>
              </a:rPr>
              <a:t>REBROTA 2000</a:t>
            </a:r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 flipV="1">
            <a:off x="1447800" y="3743325"/>
            <a:ext cx="533400" cy="1447800"/>
          </a:xfrm>
          <a:prstGeom prst="line">
            <a:avLst/>
          </a:prstGeom>
          <a:noFill/>
          <a:ln w="38100" cap="sq">
            <a:solidFill>
              <a:srgbClr val="FFFF00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1676400" y="2590800"/>
            <a:ext cx="1143000" cy="1143000"/>
          </a:xfrm>
          <a:prstGeom prst="ellipse">
            <a:avLst/>
          </a:prstGeom>
          <a:noFill/>
          <a:ln w="38100" cap="sq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026"/>
          <p:cNvSpPr txBox="1">
            <a:spLocks noChangeArrowheads="1"/>
          </p:cNvSpPr>
          <p:nvPr/>
        </p:nvSpPr>
        <p:spPr bwMode="auto">
          <a:xfrm>
            <a:off x="1066800" y="228600"/>
            <a:ext cx="7029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sz="2000">
                <a:solidFill>
                  <a:srgbClr val="000099"/>
                </a:solidFill>
                <a:latin typeface="Arial" charset="0"/>
              </a:rPr>
              <a:t>REBROTA        DESMATAMENTO 1980 / FLORESTA 2000</a:t>
            </a:r>
          </a:p>
        </p:txBody>
      </p:sp>
      <p:sp>
        <p:nvSpPr>
          <p:cNvPr id="23555" name="Line 1027"/>
          <p:cNvSpPr>
            <a:spLocks noChangeShapeType="1"/>
          </p:cNvSpPr>
          <p:nvPr/>
        </p:nvSpPr>
        <p:spPr bwMode="auto">
          <a:xfrm>
            <a:off x="2590800" y="428625"/>
            <a:ext cx="304800" cy="0"/>
          </a:xfrm>
          <a:prstGeom prst="line">
            <a:avLst/>
          </a:prstGeom>
          <a:noFill/>
          <a:ln w="57150" cap="sq">
            <a:solidFill>
              <a:srgbClr val="000099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pt-BR"/>
          </a:p>
        </p:txBody>
      </p:sp>
      <p:pic>
        <p:nvPicPr>
          <p:cNvPr id="23556" name="Picture 1028" descr="C:\Temp\ACRE1\acre_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8350"/>
            <a:ext cx="7772400" cy="543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1029" descr="C:\Temp\ACRE1\acre_1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34000"/>
            <a:ext cx="3360738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1030" descr="C:\Temp\ACRE1\acre_15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463" y="5667375"/>
            <a:ext cx="2354262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026"/>
          <p:cNvSpPr txBox="1">
            <a:spLocks noChangeArrowheads="1"/>
          </p:cNvSpPr>
          <p:nvPr/>
        </p:nvSpPr>
        <p:spPr bwMode="auto">
          <a:xfrm>
            <a:off x="1066800" y="228600"/>
            <a:ext cx="7029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sz="2000">
                <a:solidFill>
                  <a:srgbClr val="000099"/>
                </a:solidFill>
                <a:latin typeface="Arial" charset="0"/>
              </a:rPr>
              <a:t>REBROTA        DESMATAMENTO 1980 / FLORESTA 2000</a:t>
            </a:r>
          </a:p>
        </p:txBody>
      </p:sp>
      <p:pic>
        <p:nvPicPr>
          <p:cNvPr id="24579" name="Picture 1027" descr="C:\Temp\ACRE1\acre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93750"/>
            <a:ext cx="7772400" cy="543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Line 1028"/>
          <p:cNvSpPr>
            <a:spLocks noChangeShapeType="1"/>
          </p:cNvSpPr>
          <p:nvPr/>
        </p:nvSpPr>
        <p:spPr bwMode="auto">
          <a:xfrm>
            <a:off x="2590800" y="428625"/>
            <a:ext cx="304800" cy="0"/>
          </a:xfrm>
          <a:prstGeom prst="line">
            <a:avLst/>
          </a:prstGeom>
          <a:noFill/>
          <a:ln w="57150" cap="sq">
            <a:solidFill>
              <a:srgbClr val="000099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4581" name="Rectangle 1029"/>
          <p:cNvSpPr>
            <a:spLocks noChangeArrowheads="1"/>
          </p:cNvSpPr>
          <p:nvPr/>
        </p:nvSpPr>
        <p:spPr bwMode="auto">
          <a:xfrm>
            <a:off x="2171700" y="2971800"/>
            <a:ext cx="1152525" cy="504825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4582" name="Text Box 1030"/>
          <p:cNvSpPr txBox="1">
            <a:spLocks noChangeArrowheads="1"/>
          </p:cNvSpPr>
          <p:nvPr/>
        </p:nvSpPr>
        <p:spPr bwMode="auto">
          <a:xfrm>
            <a:off x="76200" y="5505450"/>
            <a:ext cx="3546475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2400">
                <a:solidFill>
                  <a:srgbClr val="FFFF00"/>
                </a:solidFill>
              </a:rPr>
              <a:t>DESMATAMENTO 1980</a:t>
            </a:r>
          </a:p>
        </p:txBody>
      </p:sp>
      <p:sp>
        <p:nvSpPr>
          <p:cNvPr id="24583" name="Line 1031"/>
          <p:cNvSpPr>
            <a:spLocks noChangeShapeType="1"/>
          </p:cNvSpPr>
          <p:nvPr/>
        </p:nvSpPr>
        <p:spPr bwMode="auto">
          <a:xfrm flipV="1">
            <a:off x="1676400" y="3505200"/>
            <a:ext cx="685800" cy="2057400"/>
          </a:xfrm>
          <a:prstGeom prst="line">
            <a:avLst/>
          </a:prstGeom>
          <a:noFill/>
          <a:ln w="38100" cap="sq">
            <a:solidFill>
              <a:srgbClr val="FFFF00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4584" name="Line 1032"/>
          <p:cNvSpPr>
            <a:spLocks noChangeShapeType="1"/>
          </p:cNvSpPr>
          <p:nvPr/>
        </p:nvSpPr>
        <p:spPr bwMode="auto">
          <a:xfrm flipV="1">
            <a:off x="3657600" y="5562600"/>
            <a:ext cx="1447800" cy="152400"/>
          </a:xfrm>
          <a:prstGeom prst="line">
            <a:avLst/>
          </a:prstGeom>
          <a:noFill/>
          <a:ln w="38100" cap="sq">
            <a:solidFill>
              <a:srgbClr val="FFFF00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4585" name="Rectangle 1033"/>
          <p:cNvSpPr>
            <a:spLocks noChangeArrowheads="1"/>
          </p:cNvSpPr>
          <p:nvPr/>
        </p:nvSpPr>
        <p:spPr bwMode="auto">
          <a:xfrm>
            <a:off x="5181600" y="5105400"/>
            <a:ext cx="609600" cy="990600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066800" y="228600"/>
            <a:ext cx="7029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sz="2000">
                <a:solidFill>
                  <a:srgbClr val="000099"/>
                </a:solidFill>
                <a:latin typeface="Arial" charset="0"/>
              </a:rPr>
              <a:t>REBROTA        DESMATAMENTO 1980 / FLORESTA 2000</a:t>
            </a:r>
          </a:p>
        </p:txBody>
      </p:sp>
      <p:sp>
        <p:nvSpPr>
          <p:cNvPr id="25603" name="Line 3"/>
          <p:cNvSpPr>
            <a:spLocks noChangeShapeType="1"/>
          </p:cNvSpPr>
          <p:nvPr/>
        </p:nvSpPr>
        <p:spPr bwMode="auto">
          <a:xfrm>
            <a:off x="2590800" y="428625"/>
            <a:ext cx="304800" cy="0"/>
          </a:xfrm>
          <a:prstGeom prst="line">
            <a:avLst/>
          </a:prstGeom>
          <a:noFill/>
          <a:ln w="57150" cap="sq">
            <a:solidFill>
              <a:srgbClr val="000099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pt-BR"/>
          </a:p>
        </p:txBody>
      </p:sp>
      <p:pic>
        <p:nvPicPr>
          <p:cNvPr id="25604" name="Picture 4" descr="C:\Temp\ACRE1\acre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0413"/>
            <a:ext cx="7772400" cy="543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458788" y="5505450"/>
            <a:ext cx="2513012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2400">
                <a:solidFill>
                  <a:srgbClr val="FFFF00"/>
                </a:solidFill>
              </a:rPr>
              <a:t>FLORESTA 2000</a:t>
            </a: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2171700" y="2962275"/>
            <a:ext cx="1152525" cy="504825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 flipV="1">
            <a:off x="1676400" y="3505200"/>
            <a:ext cx="685800" cy="2057400"/>
          </a:xfrm>
          <a:prstGeom prst="line">
            <a:avLst/>
          </a:prstGeom>
          <a:noFill/>
          <a:ln w="38100" cap="sq">
            <a:solidFill>
              <a:srgbClr val="FFFF00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 flipV="1">
            <a:off x="2971800" y="5562600"/>
            <a:ext cx="2133600" cy="152400"/>
          </a:xfrm>
          <a:prstGeom prst="line">
            <a:avLst/>
          </a:prstGeom>
          <a:noFill/>
          <a:ln w="38100" cap="sq">
            <a:solidFill>
              <a:srgbClr val="FFFF00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5181600" y="5105400"/>
            <a:ext cx="609600" cy="990600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266700" y="2863850"/>
            <a:ext cx="8609013" cy="12509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pt-BR" sz="2000">
                <a:solidFill>
                  <a:srgbClr val="000099"/>
                </a:solidFill>
                <a:latin typeface="Arial" charset="0"/>
              </a:rPr>
              <a:t>MAPA  DE  FRAGMENTOS _ FLORESTA  DO ESTADO ACRE – BR       </a:t>
            </a:r>
          </a:p>
          <a:p>
            <a:pPr algn="ctr" eaLnBrk="1" hangingPunct="1"/>
            <a:endParaRPr lang="pt-BR" sz="2000">
              <a:solidFill>
                <a:srgbClr val="000099"/>
              </a:solidFill>
              <a:latin typeface="Arial" charset="0"/>
            </a:endParaRPr>
          </a:p>
          <a:p>
            <a:pPr algn="ctr" eaLnBrk="1" hangingPunct="1"/>
            <a:r>
              <a:rPr lang="pt-BR" sz="2000">
                <a:solidFill>
                  <a:srgbClr val="000099"/>
                </a:solidFill>
                <a:latin typeface="Arial" charset="0"/>
              </a:rPr>
              <a:t>( ANO DE 2000 )</a:t>
            </a:r>
          </a:p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517525" y="228600"/>
            <a:ext cx="80629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pt-BR" sz="2000">
                <a:solidFill>
                  <a:srgbClr val="000099"/>
                </a:solidFill>
                <a:latin typeface="Arial" charset="0"/>
              </a:rPr>
              <a:t>MAPA  DE  FRAGMENTOS _ FLORESTA  DO ESTADO ACRE - BR</a:t>
            </a:r>
          </a:p>
        </p:txBody>
      </p:sp>
      <p:pic>
        <p:nvPicPr>
          <p:cNvPr id="27651" name="Picture 3" descr="C:\Temp\ACRE1\acre_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762000"/>
            <a:ext cx="6308725" cy="456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C:\Temp\ACRE1\acre_8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6425" y="4191000"/>
            <a:ext cx="3457575" cy="198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517525" y="228600"/>
            <a:ext cx="80629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pt-BR" sz="2000">
                <a:solidFill>
                  <a:srgbClr val="000099"/>
                </a:solidFill>
                <a:latin typeface="Arial" charset="0"/>
              </a:rPr>
              <a:t>MAPA  DE  FRAGMENTOS _ FLORESTA  DO ESTADO ACRE - BR</a:t>
            </a:r>
          </a:p>
        </p:txBody>
      </p:sp>
      <p:pic>
        <p:nvPicPr>
          <p:cNvPr id="28675" name="Picture 3" descr="F:\fotos\PA250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0" y="714375"/>
            <a:ext cx="7239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517525" y="228600"/>
            <a:ext cx="80629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pt-BR" sz="2000">
                <a:solidFill>
                  <a:srgbClr val="000099"/>
                </a:solidFill>
                <a:latin typeface="Arial" charset="0"/>
              </a:rPr>
              <a:t>MAPA  DE  FRAGMENTOS _ FLORESTA  DO ESTADO ACRE - BR</a:t>
            </a:r>
          </a:p>
        </p:txBody>
      </p:sp>
      <p:pic>
        <p:nvPicPr>
          <p:cNvPr id="29699" name="Picture 3" descr="F:\fotos\PA250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0" y="762000"/>
            <a:ext cx="7239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Line 4"/>
          <p:cNvSpPr>
            <a:spLocks noChangeShapeType="1"/>
          </p:cNvSpPr>
          <p:nvPr/>
        </p:nvSpPr>
        <p:spPr bwMode="auto">
          <a:xfrm flipV="1">
            <a:off x="3505200" y="3962400"/>
            <a:ext cx="762000" cy="228600"/>
          </a:xfrm>
          <a:prstGeom prst="lin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9701" name="Line 5"/>
          <p:cNvSpPr>
            <a:spLocks noChangeShapeType="1"/>
          </p:cNvSpPr>
          <p:nvPr/>
        </p:nvSpPr>
        <p:spPr bwMode="auto">
          <a:xfrm flipH="1" flipV="1">
            <a:off x="5943600" y="2667000"/>
            <a:ext cx="685800" cy="76200"/>
          </a:xfrm>
          <a:prstGeom prst="lin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6613525" y="2576513"/>
            <a:ext cx="1535113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FF00"/>
                </a:solidFill>
              </a:rPr>
              <a:t>Árvore original</a:t>
            </a: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2041525" y="3657600"/>
            <a:ext cx="1941513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FF00"/>
                </a:solidFill>
              </a:rPr>
              <a:t>Embaúba (pioneira)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026"/>
          <p:cNvSpPr txBox="1">
            <a:spLocks noChangeArrowheads="1"/>
          </p:cNvSpPr>
          <p:nvPr/>
        </p:nvSpPr>
        <p:spPr bwMode="auto">
          <a:xfrm>
            <a:off x="517525" y="228600"/>
            <a:ext cx="80629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pt-BR" sz="2000">
                <a:solidFill>
                  <a:srgbClr val="000099"/>
                </a:solidFill>
                <a:latin typeface="Arial" charset="0"/>
              </a:rPr>
              <a:t>MAPA  DE  FRAGMENTOS _ FLORESTA  DO ESTADO ACRE - BR</a:t>
            </a:r>
          </a:p>
        </p:txBody>
      </p:sp>
      <p:sp>
        <p:nvSpPr>
          <p:cNvPr id="30723" name="Text Box 1027"/>
          <p:cNvSpPr txBox="1">
            <a:spLocks noChangeArrowheads="1"/>
          </p:cNvSpPr>
          <p:nvPr/>
        </p:nvSpPr>
        <p:spPr bwMode="auto">
          <a:xfrm>
            <a:off x="5486400" y="1966913"/>
            <a:ext cx="1185863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/>
              <a:t>LEGENDA</a:t>
            </a:r>
          </a:p>
        </p:txBody>
      </p:sp>
      <p:pic>
        <p:nvPicPr>
          <p:cNvPr id="30724" name="Picture 1028" descr="C:\Temp\ACRE1\acre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9938"/>
            <a:ext cx="7772400" cy="543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1029" descr="C:\Temp\ACRE1\acre_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05400"/>
            <a:ext cx="24923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1030" descr="C:\Temp\ACRE1\acre_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34000"/>
            <a:ext cx="2492375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1031" descr="C:\Temp\ACRE1\acre_3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562600"/>
            <a:ext cx="2514600" cy="23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8" name="Text Box 1032"/>
          <p:cNvSpPr txBox="1">
            <a:spLocks noChangeArrowheads="1"/>
          </p:cNvSpPr>
          <p:nvPr/>
        </p:nvSpPr>
        <p:spPr bwMode="auto">
          <a:xfrm>
            <a:off x="1752600" y="5064125"/>
            <a:ext cx="757238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/>
              <a:t>= 1028</a:t>
            </a:r>
          </a:p>
        </p:txBody>
      </p:sp>
      <p:sp>
        <p:nvSpPr>
          <p:cNvPr id="30729" name="Text Box 1033"/>
          <p:cNvSpPr txBox="1">
            <a:spLocks noChangeArrowheads="1"/>
          </p:cNvSpPr>
          <p:nvPr/>
        </p:nvSpPr>
        <p:spPr bwMode="auto">
          <a:xfrm>
            <a:off x="1524000" y="5292725"/>
            <a:ext cx="808038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/>
              <a:t>=  4938</a:t>
            </a:r>
          </a:p>
        </p:txBody>
      </p:sp>
      <p:sp>
        <p:nvSpPr>
          <p:cNvPr id="30730" name="Text Box 1034"/>
          <p:cNvSpPr txBox="1">
            <a:spLocks noChangeArrowheads="1"/>
          </p:cNvSpPr>
          <p:nvPr/>
        </p:nvSpPr>
        <p:spPr bwMode="auto">
          <a:xfrm>
            <a:off x="898525" y="5511800"/>
            <a:ext cx="960438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/>
              <a:t>= 135675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Temp\ACRE1\acr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092450"/>
            <a:ext cx="4648200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C:\Temp\ACRE1\acr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" y="793750"/>
            <a:ext cx="21336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665288" y="115888"/>
            <a:ext cx="58134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pt-BR">
                <a:solidFill>
                  <a:srgbClr val="000066"/>
                </a:solidFill>
                <a:latin typeface="Arial" charset="0"/>
              </a:rPr>
              <a:t>IMAGENS PÚBLICAS DISPONÍVEIS NO ACERVO DO INPE </a:t>
            </a:r>
          </a:p>
          <a:p>
            <a:pPr algn="ctr" eaLnBrk="1" hangingPunct="1"/>
            <a:r>
              <a:rPr lang="pt-BR">
                <a:solidFill>
                  <a:srgbClr val="000066"/>
                </a:solidFill>
                <a:latin typeface="Arial" charset="0"/>
              </a:rPr>
              <a:t>PARA O ESTADO DO ACRE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211388" y="38512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1800" b="0">
              <a:latin typeface="Arial" charset="0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111500" y="2728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sz="1800" b="0">
              <a:latin typeface="Arial" charset="0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6567488" y="24399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sz="1800" b="0">
              <a:latin typeface="Arial" charset="0"/>
            </a:endParaRP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1023938" y="44561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sz="1800" b="0">
              <a:latin typeface="Arial" charset="0"/>
            </a:endParaRP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4048125" y="43846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sz="1800" b="0">
              <a:latin typeface="Arial" charset="0"/>
            </a:endParaRP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1143000" y="11445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sz="1800" b="0">
              <a:latin typeface="Arial" charset="0"/>
            </a:endParaRP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146050" y="2276475"/>
            <a:ext cx="1689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sz="1200" b="0">
                <a:latin typeface="Arial" charset="0"/>
              </a:rPr>
              <a:t>LANDSAT MSS -1980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7239000" y="3352800"/>
            <a:ext cx="17589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sz="1200" b="0">
                <a:latin typeface="Arial" charset="0"/>
              </a:rPr>
              <a:t>TERRA  MODIS - 2007</a:t>
            </a: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7720013" y="29448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sz="1800" b="0">
              <a:latin typeface="Arial" charset="0"/>
            </a:endParaRP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4479925" y="19367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sz="1800" b="0">
              <a:latin typeface="Arial" charset="0"/>
            </a:endParaRPr>
          </a:p>
        </p:txBody>
      </p:sp>
      <p:pic>
        <p:nvPicPr>
          <p:cNvPr id="4111" name="Picture 15" descr="C:\Temp\ACRE1\acre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1828800"/>
            <a:ext cx="236220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2" name="Picture 16" descr="C:\Temp\ACRE1\acre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1670050"/>
            <a:ext cx="243840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3" name="Picture 17" descr="C:\Temp\ACRE1\acre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1725613"/>
            <a:ext cx="2438400" cy="170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524000" y="3230563"/>
            <a:ext cx="26304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t-BR" sz="1200" b="0">
                <a:latin typeface="Arial" charset="0"/>
              </a:rPr>
              <a:t>LANDSAT TM – GEOCOVER -1990</a:t>
            </a:r>
            <a:endParaRPr lang="pt-BR" sz="1800" b="0">
              <a:latin typeface="Arial" charset="0"/>
            </a:endParaRPr>
          </a:p>
        </p:txBody>
      </p:sp>
      <p:sp>
        <p:nvSpPr>
          <p:cNvPr id="4115" name="Text Box 19"/>
          <p:cNvSpPr txBox="1">
            <a:spLocks noChangeArrowheads="1"/>
          </p:cNvSpPr>
          <p:nvPr/>
        </p:nvSpPr>
        <p:spPr bwMode="auto">
          <a:xfrm>
            <a:off x="4337050" y="3382963"/>
            <a:ext cx="2673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sz="1200" b="0">
                <a:latin typeface="Arial" charset="0"/>
              </a:rPr>
              <a:t>LANDSAT TM – GEOCOVER - 2000</a:t>
            </a:r>
          </a:p>
        </p:txBody>
      </p:sp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1295400" y="5378450"/>
            <a:ext cx="147320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/>
              <a:t>MAPA FINAL</a:t>
            </a:r>
          </a:p>
        </p:txBody>
      </p:sp>
      <p:pic>
        <p:nvPicPr>
          <p:cNvPr id="4117" name="Picture 21" descr="C:\Temp\ACRE1\acre_8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3929063"/>
            <a:ext cx="2582863" cy="227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6738938" y="3657600"/>
            <a:ext cx="1185862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/>
              <a:t>LEGENDA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517525" y="228600"/>
            <a:ext cx="80629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pt-BR" sz="2000">
                <a:solidFill>
                  <a:srgbClr val="000099"/>
                </a:solidFill>
                <a:latin typeface="Arial" charset="0"/>
              </a:rPr>
              <a:t>MAPA  DE  FRAGMENTOS _ FLORESTA  DO ESTADO ACRE - BR</a:t>
            </a:r>
          </a:p>
        </p:txBody>
      </p:sp>
      <p:pic>
        <p:nvPicPr>
          <p:cNvPr id="31747" name="Picture 3" descr="C:\Temp\ACRE1\acre_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" y="808038"/>
            <a:ext cx="9067800" cy="539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2286000" y="23495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pt-BR" sz="200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522413" y="762000"/>
            <a:ext cx="6097587" cy="822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pt-BR" sz="2400">
                <a:solidFill>
                  <a:srgbClr val="000099"/>
                </a:solidFill>
              </a:rPr>
              <a:t>NOVA METODOLOGIA DESENVOLVIDA</a:t>
            </a:r>
          </a:p>
          <a:p>
            <a:pPr algn="ctr"/>
            <a:r>
              <a:rPr lang="pt-BR" sz="2400">
                <a:solidFill>
                  <a:srgbClr val="000099"/>
                </a:solidFill>
              </a:rPr>
              <a:t>NO PROJETO PANAMAZONIA II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52400" y="1600200"/>
            <a:ext cx="8991600" cy="18034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457200" indent="-457200"/>
            <a:r>
              <a:rPr lang="pt-BR">
                <a:solidFill>
                  <a:srgbClr val="000099"/>
                </a:solidFill>
              </a:rPr>
              <a:t>1) A  UTILIZAÇÃO DO MOSAICO DE IMAGENS LANDSAT  NASA GEOCOVER APRESENTA OS SEGUINTES PROBLEMAS TÉCNICOS:</a:t>
            </a:r>
          </a:p>
          <a:p>
            <a:pPr marL="457200" indent="-457200"/>
            <a:r>
              <a:rPr lang="pt-BR"/>
              <a:t>               </a:t>
            </a:r>
          </a:p>
          <a:p>
            <a:pPr marL="457200" indent="-457200"/>
            <a:r>
              <a:rPr lang="pt-BR"/>
              <a:t>               a) Não possui equalização entre as imagens</a:t>
            </a:r>
          </a:p>
          <a:p>
            <a:pPr marL="457200" indent="-457200"/>
            <a:r>
              <a:rPr lang="pt-BR"/>
              <a:t>                   b) As imagens não possuem correção atmosférica</a:t>
            </a:r>
          </a:p>
          <a:p>
            <a:pPr marL="457200" indent="-457200"/>
            <a:r>
              <a:rPr lang="pt-BR"/>
              <a:t>                      c) Diferentes datas e ângulos de elevação solar</a:t>
            </a:r>
          </a:p>
          <a:p>
            <a:pPr marL="457200" indent="-457200"/>
            <a:r>
              <a:rPr lang="pt-BR"/>
              <a:t>                         d) Alvos com diferentes condições de umidade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457200" y="4252913"/>
            <a:ext cx="541338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152400" y="3505200"/>
            <a:ext cx="9012238" cy="18034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rgbClr val="000099"/>
                </a:solidFill>
              </a:rPr>
              <a:t>2) APESAR DAS RESTRIÇÕES CIENTÍFICAS/TECNOLÓGICAS , O MAPA FINAL OBTIDO </a:t>
            </a:r>
          </a:p>
          <a:p>
            <a:r>
              <a:rPr lang="pt-BR">
                <a:solidFill>
                  <a:srgbClr val="000099"/>
                </a:solidFill>
              </a:rPr>
              <a:t>    ATRAVÉS DO MOSAICO NASA GEOCOVER  APRESENTA UM EXCELENTE  </a:t>
            </a:r>
          </a:p>
          <a:p>
            <a:r>
              <a:rPr lang="pt-BR">
                <a:solidFill>
                  <a:srgbClr val="000099"/>
                </a:solidFill>
              </a:rPr>
              <a:t>    VALOR PRÁTICO/OPERACIONAL</a:t>
            </a:r>
            <a:r>
              <a:rPr lang="pt-BR"/>
              <a:t>  </a:t>
            </a:r>
          </a:p>
          <a:p>
            <a:r>
              <a:rPr lang="pt-BR"/>
              <a:t>         </a:t>
            </a:r>
          </a:p>
          <a:p>
            <a:r>
              <a:rPr lang="pt-BR"/>
              <a:t>           a) o mapa final foi gerado a partir de produtos ortorretificados</a:t>
            </a:r>
          </a:p>
          <a:p>
            <a:r>
              <a:rPr lang="pt-BR"/>
              <a:t>               b) produto permite gerar mapeamentos sem distorções (análise e cruzamento multitemporal)</a:t>
            </a:r>
          </a:p>
          <a:p>
            <a:r>
              <a:rPr lang="pt-BR"/>
              <a:t>                    c) permite minimizar os erros de omissão e inclusão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0" y="5410200"/>
            <a:ext cx="9296400" cy="8255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pt-BR">
                <a:solidFill>
                  <a:srgbClr val="000099"/>
                </a:solidFill>
              </a:rPr>
              <a:t>    CONCLUSÃO : </a:t>
            </a:r>
          </a:p>
          <a:p>
            <a:r>
              <a:rPr lang="pt-BR">
                <a:solidFill>
                  <a:srgbClr val="000099"/>
                </a:solidFill>
              </a:rPr>
              <a:t>              </a:t>
            </a:r>
            <a:r>
              <a:rPr lang="pt-BR"/>
              <a:t>A nova metodologia desenvolvida no PANAMAZÔNIA II faz utilização de procedimentos de</a:t>
            </a:r>
          </a:p>
          <a:p>
            <a:r>
              <a:rPr lang="pt-BR"/>
              <a:t>              fotointerpretação de imagens de satélite que tecnicamente são considerados não convencionais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533400" y="76200"/>
            <a:ext cx="8107363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pt-BR" sz="2000">
                <a:solidFill>
                  <a:srgbClr val="000099"/>
                </a:solidFill>
                <a:latin typeface="Arial" charset="0"/>
              </a:rPr>
              <a:t>ZONEAMENTO DA VEGETAÇÃO DO ACRE PARA O ANO DE 2000</a:t>
            </a:r>
          </a:p>
          <a:p>
            <a:pPr algn="ctr"/>
            <a:r>
              <a:rPr lang="pt-BR"/>
              <a:t>(ortorretificado)</a:t>
            </a:r>
          </a:p>
        </p:txBody>
      </p:sp>
      <p:pic>
        <p:nvPicPr>
          <p:cNvPr id="33795" name="Picture 6" descr="G:\posteres\Acre_Valde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533400" y="76200"/>
            <a:ext cx="8107363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pt-BR" sz="2000">
                <a:solidFill>
                  <a:srgbClr val="000099"/>
                </a:solidFill>
                <a:latin typeface="Arial" charset="0"/>
              </a:rPr>
              <a:t>ZONEAMENTO DA VEGETAÇÃO DO ACRE PARA O ANO DE 2000</a:t>
            </a:r>
          </a:p>
          <a:p>
            <a:pPr algn="ctr"/>
            <a:r>
              <a:rPr lang="pt-BR"/>
              <a:t>(ortorretificado)</a:t>
            </a:r>
          </a:p>
        </p:txBody>
      </p:sp>
      <p:pic>
        <p:nvPicPr>
          <p:cNvPr id="5888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2163763"/>
            <a:ext cx="4876800" cy="32289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962400" y="1828800"/>
            <a:ext cx="5181600" cy="3657600"/>
            <a:chOff x="2496" y="1152"/>
            <a:chExt cx="3264" cy="2304"/>
          </a:xfrm>
        </p:grpSpPr>
        <p:pic>
          <p:nvPicPr>
            <p:cNvPr id="34821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96" y="1152"/>
              <a:ext cx="3264" cy="230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grpSp>
          <p:nvGrpSpPr>
            <p:cNvPr id="34822" name="Group 6"/>
            <p:cNvGrpSpPr>
              <a:grpSpLocks/>
            </p:cNvGrpSpPr>
            <p:nvPr/>
          </p:nvGrpSpPr>
          <p:grpSpPr bwMode="auto">
            <a:xfrm>
              <a:off x="4284" y="1666"/>
              <a:ext cx="1333" cy="1120"/>
              <a:chOff x="4284" y="1666"/>
              <a:chExt cx="1333" cy="1120"/>
            </a:xfrm>
          </p:grpSpPr>
          <p:sp>
            <p:nvSpPr>
              <p:cNvPr id="34823" name="Text Box 7"/>
              <p:cNvSpPr txBox="1">
                <a:spLocks noChangeArrowheads="1"/>
              </p:cNvSpPr>
              <p:nvPr/>
            </p:nvSpPr>
            <p:spPr bwMode="auto">
              <a:xfrm>
                <a:off x="5245" y="1666"/>
                <a:ext cx="372" cy="212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pt-BR"/>
                  <a:t>84%</a:t>
                </a:r>
              </a:p>
            </p:txBody>
          </p:sp>
          <p:sp>
            <p:nvSpPr>
              <p:cNvPr id="34824" name="Text Box 8"/>
              <p:cNvSpPr txBox="1">
                <a:spLocks noChangeArrowheads="1"/>
              </p:cNvSpPr>
              <p:nvPr/>
            </p:nvSpPr>
            <p:spPr bwMode="auto">
              <a:xfrm>
                <a:off x="4284" y="2105"/>
                <a:ext cx="372" cy="212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pt-BR"/>
                  <a:t>11%</a:t>
                </a:r>
              </a:p>
            </p:txBody>
          </p:sp>
          <p:sp>
            <p:nvSpPr>
              <p:cNvPr id="34825" name="Text Box 9"/>
              <p:cNvSpPr txBox="1">
                <a:spLocks noChangeArrowheads="1"/>
              </p:cNvSpPr>
              <p:nvPr/>
            </p:nvSpPr>
            <p:spPr bwMode="auto">
              <a:xfrm>
                <a:off x="4284" y="2574"/>
                <a:ext cx="308" cy="212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pt-BR"/>
                  <a:t>5%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8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8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143000" y="238125"/>
            <a:ext cx="6823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sz="2000">
                <a:solidFill>
                  <a:srgbClr val="000099"/>
                </a:solidFill>
                <a:latin typeface="Arial" charset="0"/>
              </a:rPr>
              <a:t>MAPEAMENTO DA REBROTA  DO ESTADO ACRE - BR</a:t>
            </a:r>
          </a:p>
        </p:txBody>
      </p:sp>
      <p:sp>
        <p:nvSpPr>
          <p:cNvPr id="5123" name="Line 3"/>
          <p:cNvSpPr>
            <a:spLocks noChangeShapeType="1"/>
          </p:cNvSpPr>
          <p:nvPr/>
        </p:nvSpPr>
        <p:spPr bwMode="auto">
          <a:xfrm flipH="1" flipV="1">
            <a:off x="3810000" y="3648075"/>
            <a:ext cx="76200" cy="685800"/>
          </a:xfrm>
          <a:prstGeom prst="line">
            <a:avLst/>
          </a:prstGeom>
          <a:noFill/>
          <a:ln w="38100" cap="sq">
            <a:solidFill>
              <a:schemeClr val="bg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 flipV="1">
            <a:off x="3886200" y="3733800"/>
            <a:ext cx="381000" cy="609600"/>
          </a:xfrm>
          <a:prstGeom prst="line">
            <a:avLst/>
          </a:prstGeom>
          <a:noFill/>
          <a:ln w="38100" cap="sq">
            <a:solidFill>
              <a:schemeClr val="bg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pt-BR"/>
          </a:p>
        </p:txBody>
      </p:sp>
      <p:pic>
        <p:nvPicPr>
          <p:cNvPr id="5125" name="Picture 5" descr="C:\Temp\ACRE\Acre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762000"/>
            <a:ext cx="7772400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6" name="Group 6"/>
          <p:cNvGrpSpPr>
            <a:grpSpLocks/>
          </p:cNvGrpSpPr>
          <p:nvPr/>
        </p:nvGrpSpPr>
        <p:grpSpPr bwMode="auto">
          <a:xfrm>
            <a:off x="3352800" y="2514600"/>
            <a:ext cx="4587875" cy="3257550"/>
            <a:chOff x="2112" y="1584"/>
            <a:chExt cx="2890" cy="2052"/>
          </a:xfrm>
        </p:grpSpPr>
        <p:sp>
          <p:nvSpPr>
            <p:cNvPr id="5127" name="Text Box 7"/>
            <p:cNvSpPr txBox="1">
              <a:spLocks noChangeArrowheads="1"/>
            </p:cNvSpPr>
            <p:nvPr/>
          </p:nvSpPr>
          <p:spPr bwMode="auto">
            <a:xfrm>
              <a:off x="4502" y="3194"/>
              <a:ext cx="500" cy="44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sz="2400"/>
                <a:t>2000</a:t>
              </a:r>
            </a:p>
            <a:p>
              <a:endParaRPr lang="pt-BR"/>
            </a:p>
          </p:txBody>
        </p:sp>
        <p:sp>
          <p:nvSpPr>
            <p:cNvPr id="5128" name="Line 8"/>
            <p:cNvSpPr>
              <a:spLocks noChangeShapeType="1"/>
            </p:cNvSpPr>
            <p:nvPr/>
          </p:nvSpPr>
          <p:spPr bwMode="auto">
            <a:xfrm flipH="1" flipV="1">
              <a:off x="4662" y="1728"/>
              <a:ext cx="96" cy="144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129" name="Line 9"/>
            <p:cNvSpPr>
              <a:spLocks noChangeShapeType="1"/>
            </p:cNvSpPr>
            <p:nvPr/>
          </p:nvSpPr>
          <p:spPr bwMode="auto">
            <a:xfrm flipH="1" flipV="1">
              <a:off x="4272" y="1584"/>
              <a:ext cx="480" cy="1584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130" name="Line 10"/>
            <p:cNvSpPr>
              <a:spLocks noChangeShapeType="1"/>
            </p:cNvSpPr>
            <p:nvPr/>
          </p:nvSpPr>
          <p:spPr bwMode="auto">
            <a:xfrm flipH="1" flipV="1">
              <a:off x="3648" y="2400"/>
              <a:ext cx="1104" cy="768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131" name="Line 11"/>
            <p:cNvSpPr>
              <a:spLocks noChangeShapeType="1"/>
            </p:cNvSpPr>
            <p:nvPr/>
          </p:nvSpPr>
          <p:spPr bwMode="auto">
            <a:xfrm flipH="1" flipV="1">
              <a:off x="3168" y="2688"/>
              <a:ext cx="1584" cy="48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132" name="Line 12"/>
            <p:cNvSpPr>
              <a:spLocks noChangeShapeType="1"/>
            </p:cNvSpPr>
            <p:nvPr/>
          </p:nvSpPr>
          <p:spPr bwMode="auto">
            <a:xfrm flipH="1" flipV="1">
              <a:off x="2112" y="3120"/>
              <a:ext cx="2640" cy="48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143000" y="238125"/>
            <a:ext cx="6823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sz="2000">
                <a:solidFill>
                  <a:srgbClr val="000099"/>
                </a:solidFill>
                <a:latin typeface="Arial" charset="0"/>
              </a:rPr>
              <a:t>MAPEAMENTO DA REBROTA  DO ESTADO ACRE - BR</a:t>
            </a:r>
          </a:p>
        </p:txBody>
      </p:sp>
      <p:sp>
        <p:nvSpPr>
          <p:cNvPr id="6147" name="Line 3"/>
          <p:cNvSpPr>
            <a:spLocks noChangeShapeType="1"/>
          </p:cNvSpPr>
          <p:nvPr/>
        </p:nvSpPr>
        <p:spPr bwMode="auto">
          <a:xfrm flipH="1" flipV="1">
            <a:off x="3810000" y="3648075"/>
            <a:ext cx="76200" cy="685800"/>
          </a:xfrm>
          <a:prstGeom prst="line">
            <a:avLst/>
          </a:prstGeom>
          <a:noFill/>
          <a:ln w="38100" cap="sq">
            <a:solidFill>
              <a:schemeClr val="bg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 flipV="1">
            <a:off x="3886200" y="3733800"/>
            <a:ext cx="381000" cy="609600"/>
          </a:xfrm>
          <a:prstGeom prst="line">
            <a:avLst/>
          </a:prstGeom>
          <a:noFill/>
          <a:ln w="38100" cap="sq">
            <a:solidFill>
              <a:schemeClr val="bg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pt-BR"/>
          </a:p>
        </p:txBody>
      </p:sp>
      <p:pic>
        <p:nvPicPr>
          <p:cNvPr id="6149" name="Picture 5" descr="C:\Temp\ACRE\Acre_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762000"/>
            <a:ext cx="7772400" cy="543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50" name="Group 6"/>
          <p:cNvGrpSpPr>
            <a:grpSpLocks/>
          </p:cNvGrpSpPr>
          <p:nvPr/>
        </p:nvGrpSpPr>
        <p:grpSpPr bwMode="auto">
          <a:xfrm>
            <a:off x="3352800" y="2514600"/>
            <a:ext cx="4587875" cy="3257550"/>
            <a:chOff x="2112" y="1584"/>
            <a:chExt cx="2890" cy="2052"/>
          </a:xfrm>
        </p:grpSpPr>
        <p:sp>
          <p:nvSpPr>
            <p:cNvPr id="6151" name="Text Box 7"/>
            <p:cNvSpPr txBox="1">
              <a:spLocks noChangeArrowheads="1"/>
            </p:cNvSpPr>
            <p:nvPr/>
          </p:nvSpPr>
          <p:spPr bwMode="auto">
            <a:xfrm>
              <a:off x="4502" y="3194"/>
              <a:ext cx="500" cy="44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sz="2400"/>
                <a:t>2000</a:t>
              </a:r>
            </a:p>
            <a:p>
              <a:endParaRPr lang="pt-BR"/>
            </a:p>
          </p:txBody>
        </p:sp>
        <p:sp>
          <p:nvSpPr>
            <p:cNvPr id="6152" name="Line 8"/>
            <p:cNvSpPr>
              <a:spLocks noChangeShapeType="1"/>
            </p:cNvSpPr>
            <p:nvPr/>
          </p:nvSpPr>
          <p:spPr bwMode="auto">
            <a:xfrm flipH="1" flipV="1">
              <a:off x="4662" y="1728"/>
              <a:ext cx="96" cy="144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153" name="Line 9"/>
            <p:cNvSpPr>
              <a:spLocks noChangeShapeType="1"/>
            </p:cNvSpPr>
            <p:nvPr/>
          </p:nvSpPr>
          <p:spPr bwMode="auto">
            <a:xfrm flipH="1" flipV="1">
              <a:off x="4272" y="1584"/>
              <a:ext cx="480" cy="1584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154" name="Line 10"/>
            <p:cNvSpPr>
              <a:spLocks noChangeShapeType="1"/>
            </p:cNvSpPr>
            <p:nvPr/>
          </p:nvSpPr>
          <p:spPr bwMode="auto">
            <a:xfrm flipH="1" flipV="1">
              <a:off x="3648" y="2400"/>
              <a:ext cx="1104" cy="768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155" name="Line 11"/>
            <p:cNvSpPr>
              <a:spLocks noChangeShapeType="1"/>
            </p:cNvSpPr>
            <p:nvPr/>
          </p:nvSpPr>
          <p:spPr bwMode="auto">
            <a:xfrm flipH="1" flipV="1">
              <a:off x="3168" y="2688"/>
              <a:ext cx="1584" cy="48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156" name="Line 12"/>
            <p:cNvSpPr>
              <a:spLocks noChangeShapeType="1"/>
            </p:cNvSpPr>
            <p:nvPr/>
          </p:nvSpPr>
          <p:spPr bwMode="auto">
            <a:xfrm flipH="1" flipV="1">
              <a:off x="2112" y="3120"/>
              <a:ext cx="2640" cy="48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Temp\ACRE\Acre_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754063"/>
            <a:ext cx="7780338" cy="544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143000" y="238125"/>
            <a:ext cx="6823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sz="2000">
                <a:solidFill>
                  <a:srgbClr val="000099"/>
                </a:solidFill>
                <a:latin typeface="Arial" charset="0"/>
              </a:rPr>
              <a:t>MAPEAMENTO DA REBROTA  DO ESTADO ACRE - BR</a:t>
            </a:r>
          </a:p>
        </p:txBody>
      </p:sp>
      <p:grpSp>
        <p:nvGrpSpPr>
          <p:cNvPr id="7172" name="Group 4"/>
          <p:cNvGrpSpPr>
            <a:grpSpLocks/>
          </p:cNvGrpSpPr>
          <p:nvPr/>
        </p:nvGrpSpPr>
        <p:grpSpPr bwMode="auto">
          <a:xfrm>
            <a:off x="3352800" y="2514600"/>
            <a:ext cx="4587875" cy="3257550"/>
            <a:chOff x="2112" y="1584"/>
            <a:chExt cx="2890" cy="2052"/>
          </a:xfrm>
        </p:grpSpPr>
        <p:sp>
          <p:nvSpPr>
            <p:cNvPr id="7173" name="Text Box 5"/>
            <p:cNvSpPr txBox="1">
              <a:spLocks noChangeArrowheads="1"/>
            </p:cNvSpPr>
            <p:nvPr/>
          </p:nvSpPr>
          <p:spPr bwMode="auto">
            <a:xfrm>
              <a:off x="4502" y="3194"/>
              <a:ext cx="500" cy="44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sz="2400"/>
                <a:t>1990</a:t>
              </a:r>
            </a:p>
            <a:p>
              <a:endParaRPr lang="pt-BR"/>
            </a:p>
          </p:txBody>
        </p:sp>
        <p:sp>
          <p:nvSpPr>
            <p:cNvPr id="7174" name="Line 6"/>
            <p:cNvSpPr>
              <a:spLocks noChangeShapeType="1"/>
            </p:cNvSpPr>
            <p:nvPr/>
          </p:nvSpPr>
          <p:spPr bwMode="auto">
            <a:xfrm flipH="1" flipV="1">
              <a:off x="4662" y="1728"/>
              <a:ext cx="96" cy="144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75" name="Line 7"/>
            <p:cNvSpPr>
              <a:spLocks noChangeShapeType="1"/>
            </p:cNvSpPr>
            <p:nvPr/>
          </p:nvSpPr>
          <p:spPr bwMode="auto">
            <a:xfrm flipH="1" flipV="1">
              <a:off x="4272" y="1584"/>
              <a:ext cx="480" cy="1584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76" name="Line 8"/>
            <p:cNvSpPr>
              <a:spLocks noChangeShapeType="1"/>
            </p:cNvSpPr>
            <p:nvPr/>
          </p:nvSpPr>
          <p:spPr bwMode="auto">
            <a:xfrm flipH="1" flipV="1">
              <a:off x="3648" y="2400"/>
              <a:ext cx="1104" cy="768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77" name="Line 9"/>
            <p:cNvSpPr>
              <a:spLocks noChangeShapeType="1"/>
            </p:cNvSpPr>
            <p:nvPr/>
          </p:nvSpPr>
          <p:spPr bwMode="auto">
            <a:xfrm flipH="1" flipV="1">
              <a:off x="3168" y="2688"/>
              <a:ext cx="1584" cy="48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78" name="Line 10"/>
            <p:cNvSpPr>
              <a:spLocks noChangeShapeType="1"/>
            </p:cNvSpPr>
            <p:nvPr/>
          </p:nvSpPr>
          <p:spPr bwMode="auto">
            <a:xfrm flipH="1" flipV="1">
              <a:off x="2112" y="3120"/>
              <a:ext cx="2640" cy="48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Temp\ACRE\ACRE_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7400"/>
            <a:ext cx="7772400" cy="541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676400" y="228600"/>
            <a:ext cx="57356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pt-BR" sz="2000">
                <a:solidFill>
                  <a:srgbClr val="000099"/>
                </a:solidFill>
                <a:latin typeface="Arial" charset="0"/>
              </a:rPr>
              <a:t>MAPA  DA REBROTA DO ESTADO ACRE - BR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5486400" y="1966913"/>
            <a:ext cx="1185863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/>
              <a:t>LEGENDA</a:t>
            </a:r>
          </a:p>
        </p:txBody>
      </p:sp>
      <p:pic>
        <p:nvPicPr>
          <p:cNvPr id="8197" name="Picture 5" descr="C:\Temp\ACRE1\acre_9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2362200"/>
            <a:ext cx="2103438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Temp\ACRE\ACRE_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77875"/>
            <a:ext cx="7772400" cy="543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0" y="228600"/>
            <a:ext cx="91646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sz="2000">
                <a:solidFill>
                  <a:srgbClr val="000099"/>
                </a:solidFill>
                <a:latin typeface="Arial" charset="0"/>
              </a:rPr>
              <a:t>VETORES DAS REBROTAS  SOBRE MOSAICO NASA – GEOCOVER - 2000</a:t>
            </a:r>
          </a:p>
        </p:txBody>
      </p:sp>
      <p:pic>
        <p:nvPicPr>
          <p:cNvPr id="9220" name="Picture 4" descr="C:\Temp\ACRE1\acre_9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816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 descr="C:\Temp\ACRE1\acre_1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25" y="5638800"/>
            <a:ext cx="19716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981200" y="5302250"/>
            <a:ext cx="11874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chemeClr val="bg1"/>
                </a:solidFill>
              </a:rPr>
              <a:t>= 2.163 Km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Temp\ACRE1\acre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68350"/>
            <a:ext cx="7772400" cy="543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619125" y="228600"/>
            <a:ext cx="7915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sz="2000">
                <a:solidFill>
                  <a:srgbClr val="000099"/>
                </a:solidFill>
                <a:latin typeface="Arial" charset="0"/>
              </a:rPr>
              <a:t>DETALHE DAS REBROTAS  MAPEADAS NO ESTADO DO ACRE</a:t>
            </a:r>
          </a:p>
        </p:txBody>
      </p:sp>
      <p:pic>
        <p:nvPicPr>
          <p:cNvPr id="10244" name="Picture 4" descr="C:\Temp\ACRE1\acre_16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238" y="4683125"/>
            <a:ext cx="2925762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871538" y="4329113"/>
            <a:ext cx="1185862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/>
              <a:t>LEGENDA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nérico (on-line)">
  <a:themeElements>
    <a:clrScheme name="Genérico (on-line) 3">
      <a:dk1>
        <a:srgbClr val="000000"/>
      </a:dk1>
      <a:lt1>
        <a:srgbClr val="FFFFFF"/>
      </a:lt1>
      <a:dk2>
        <a:srgbClr val="000000"/>
      </a:dk2>
      <a:lt2>
        <a:srgbClr val="CBCBCB"/>
      </a:lt2>
      <a:accent1>
        <a:srgbClr val="B2B2B2"/>
      </a:accent1>
      <a:accent2>
        <a:srgbClr val="EAEAEA"/>
      </a:accent2>
      <a:accent3>
        <a:srgbClr val="FFFFFF"/>
      </a:accent3>
      <a:accent4>
        <a:srgbClr val="000000"/>
      </a:accent4>
      <a:accent5>
        <a:srgbClr val="D5D5D5"/>
      </a:accent5>
      <a:accent6>
        <a:srgbClr val="D4D4D4"/>
      </a:accent6>
      <a:hlink>
        <a:srgbClr val="B2B2B2"/>
      </a:hlink>
      <a:folHlink>
        <a:srgbClr val="DDDDDD"/>
      </a:folHlink>
    </a:clrScheme>
    <a:fontScheme name="Genérico (on-line)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enérico (on-line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érico (on-line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8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érico (on-line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D4D4D4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C:\Arquivos de Programas\Microsoft Office\Modelos\Apresentações\Anúncio (on-line).pot</Template>
  <TotalTime>26828</TotalTime>
  <Words>516</Words>
  <Application>Microsoft Office PowerPoint</Application>
  <PresentationFormat>Apresentação na tela (4:3)</PresentationFormat>
  <Paragraphs>90</Paragraphs>
  <Slides>33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39" baseType="lpstr">
      <vt:lpstr>Times New Roman</vt:lpstr>
      <vt:lpstr>Arial</vt:lpstr>
      <vt:lpstr>Arial Narrow</vt:lpstr>
      <vt:lpstr>Monotype Sorts</vt:lpstr>
      <vt:lpstr>Arial Black</vt:lpstr>
      <vt:lpstr>Genérico (on-line)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Company>INPE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</dc:title>
  <dc:creator>Valdete</dc:creator>
  <cp:lastModifiedBy>valdete</cp:lastModifiedBy>
  <cp:revision>413</cp:revision>
  <cp:lastPrinted>1999-11-16T13:58:34Z</cp:lastPrinted>
  <dcterms:created xsi:type="dcterms:W3CDTF">1999-11-05T19:10:24Z</dcterms:created>
  <dcterms:modified xsi:type="dcterms:W3CDTF">2017-11-14T11:37:33Z</dcterms:modified>
</cp:coreProperties>
</file>