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sldIdLst>
    <p:sldId id="311" r:id="rId2"/>
    <p:sldId id="312" r:id="rId3"/>
    <p:sldId id="494" r:id="rId4"/>
    <p:sldId id="495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13" r:id="rId16"/>
    <p:sldId id="647" r:id="rId17"/>
    <p:sldId id="547" r:id="rId18"/>
    <p:sldId id="548" r:id="rId19"/>
    <p:sldId id="549" r:id="rId20"/>
    <p:sldId id="315" r:id="rId21"/>
    <p:sldId id="542" r:id="rId22"/>
    <p:sldId id="543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00"/>
    <a:srgbClr val="0000CC"/>
    <a:srgbClr val="4A713F"/>
    <a:srgbClr val="629654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88" autoAdjust="0"/>
    <p:restoredTop sz="94660"/>
  </p:normalViewPr>
  <p:slideViewPr>
    <p:cSldViewPr>
      <p:cViewPr>
        <p:scale>
          <a:sx n="100" d="100"/>
          <a:sy n="100" d="100"/>
        </p:scale>
        <p:origin x="-273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5FF49F-04B3-402D-B4CC-FB121DD99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212F-C5F3-4322-A6C4-3DFDB0CB4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09DF-8D64-44A0-8E1A-8DF08897E9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6F8A-F860-426A-8056-BF3526312B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3113-43E6-478C-834F-2C2DB1B33D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8BE3-2711-4826-9711-BD0D89C3E0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63FC-7BEF-4811-9852-DA64DB0E48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F548-DDDF-45C1-9DD4-FE8343240B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BA0C-DEC3-4C9D-857D-6B0959E990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33E0-F1BB-4A3D-8724-0D3DD3596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1A12-B8CE-4E19-ABF0-92F241A7F4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B5DE-793C-46E5-9740-4FE6393E1F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rc 1026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5541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2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DA088792-1506-4B9D-98B1-0EC0B4BD07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7" r:id="rId12"/>
  </p:sldLayoutIdLst>
  <p:transition>
    <p:zoom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B005008/ful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Slid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Imagem 9" descr="Hidrologia da America do Sul_1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406650"/>
            <a:ext cx="71278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106488" y="2420938"/>
            <a:ext cx="7127875" cy="42481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4288" y="1270000"/>
            <a:ext cx="90947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Malha hídrica com resolução espacial de 100 metros para o ano de 2000 para a América do Sul. Status: 60% concluído.</a:t>
            </a:r>
          </a:p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	Exemplo:  Venezuela, Lago de </a:t>
            </a:r>
            <a:r>
              <a:rPr kumimoji="1" lang="pt-BR" sz="1700" dirty="0" err="1">
                <a:solidFill>
                  <a:srgbClr val="0033CC"/>
                </a:solidFill>
                <a:latin typeface="+mn-lt"/>
              </a:rPr>
              <a:t>Maracaibo</a:t>
            </a: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, Rio </a:t>
            </a:r>
            <a:r>
              <a:rPr kumimoji="1" lang="pt-BR" sz="1700" dirty="0" err="1">
                <a:solidFill>
                  <a:srgbClr val="0033CC"/>
                </a:solidFill>
                <a:latin typeface="+mn-lt"/>
              </a:rPr>
              <a:t>Orinoco</a:t>
            </a: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, Represa de Guri. </a:t>
            </a:r>
            <a:endParaRPr kumimoji="1" lang="en-GB" sz="17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531813" y="269875"/>
            <a:ext cx="8066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já tem como Produto?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4763" y="1265238"/>
            <a:ext cx="91392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2. Malha hídrica com res. espacial de 250 metros para o ano de 2010 para a América do Sul: </a:t>
            </a:r>
          </a:p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    Status: 85% concluído</a:t>
            </a:r>
          </a:p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    Exemplo: Região Sudeste</a:t>
            </a:r>
            <a:endParaRPr kumimoji="1" lang="en-GB" sz="170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02755" name="Imagem 7" descr="Hidrologia da America do Sul_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239963"/>
            <a:ext cx="7488238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1173163" y="2228850"/>
            <a:ext cx="7508875" cy="44910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2757" name="CaixaDeTexto 12"/>
          <p:cNvSpPr txBox="1">
            <a:spLocks noChangeArrowheads="1"/>
          </p:cNvSpPr>
          <p:nvPr/>
        </p:nvSpPr>
        <p:spPr bwMode="auto">
          <a:xfrm rot="867471">
            <a:off x="2676525" y="5678488"/>
            <a:ext cx="16557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Rio Paranapanema</a:t>
            </a:r>
          </a:p>
        </p:txBody>
      </p:sp>
      <p:sp>
        <p:nvSpPr>
          <p:cNvPr id="202758" name="CaixaDeTexto 13"/>
          <p:cNvSpPr txBox="1">
            <a:spLocks noChangeArrowheads="1"/>
          </p:cNvSpPr>
          <p:nvPr/>
        </p:nvSpPr>
        <p:spPr bwMode="auto">
          <a:xfrm>
            <a:off x="4187825" y="3395663"/>
            <a:ext cx="7191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Rio Grande</a:t>
            </a:r>
          </a:p>
        </p:txBody>
      </p:sp>
      <p:sp>
        <p:nvSpPr>
          <p:cNvPr id="202759" name="CaixaDeTexto 14"/>
          <p:cNvSpPr txBox="1">
            <a:spLocks noChangeArrowheads="1"/>
          </p:cNvSpPr>
          <p:nvPr/>
        </p:nvSpPr>
        <p:spPr bwMode="auto">
          <a:xfrm>
            <a:off x="4095750" y="2212975"/>
            <a:ext cx="863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Rio Paranaíba</a:t>
            </a:r>
          </a:p>
        </p:txBody>
      </p:sp>
      <p:sp>
        <p:nvSpPr>
          <p:cNvPr id="202760" name="CaixaDeTexto 15"/>
          <p:cNvSpPr txBox="1">
            <a:spLocks noChangeArrowheads="1"/>
          </p:cNvSpPr>
          <p:nvPr/>
        </p:nvSpPr>
        <p:spPr bwMode="auto">
          <a:xfrm rot="-3204719">
            <a:off x="2166938" y="4697412"/>
            <a:ext cx="86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Rio Paraná</a:t>
            </a:r>
          </a:p>
        </p:txBody>
      </p:sp>
      <p:sp>
        <p:nvSpPr>
          <p:cNvPr id="202761" name="CaixaDeTexto 16"/>
          <p:cNvSpPr txBox="1">
            <a:spLocks noChangeArrowheads="1"/>
          </p:cNvSpPr>
          <p:nvPr/>
        </p:nvSpPr>
        <p:spPr bwMode="auto">
          <a:xfrm rot="1721839">
            <a:off x="3506788" y="4268788"/>
            <a:ext cx="863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Rio Tietê</a:t>
            </a:r>
          </a:p>
        </p:txBody>
      </p:sp>
      <p:sp>
        <p:nvSpPr>
          <p:cNvPr id="202762" name="CaixaDeTexto 17"/>
          <p:cNvSpPr txBox="1">
            <a:spLocks noChangeArrowheads="1"/>
          </p:cNvSpPr>
          <p:nvPr/>
        </p:nvSpPr>
        <p:spPr bwMode="auto">
          <a:xfrm>
            <a:off x="4643438" y="2852738"/>
            <a:ext cx="865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latin typeface="Calibri" pitchFamily="34" charset="0"/>
              </a:rPr>
              <a:t>MG</a:t>
            </a:r>
          </a:p>
        </p:txBody>
      </p:sp>
      <p:sp>
        <p:nvSpPr>
          <p:cNvPr id="202763" name="CaixaDeTexto 18"/>
          <p:cNvSpPr txBox="1">
            <a:spLocks noChangeArrowheads="1"/>
          </p:cNvSpPr>
          <p:nvPr/>
        </p:nvSpPr>
        <p:spPr bwMode="auto">
          <a:xfrm>
            <a:off x="4572000" y="4581525"/>
            <a:ext cx="86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latin typeface="Calibri" pitchFamily="34" charset="0"/>
              </a:rPr>
              <a:t>SP</a:t>
            </a:r>
          </a:p>
        </p:txBody>
      </p:sp>
      <p:sp>
        <p:nvSpPr>
          <p:cNvPr id="202764" name="CaixaDeTexto 19"/>
          <p:cNvSpPr txBox="1">
            <a:spLocks noChangeArrowheads="1"/>
          </p:cNvSpPr>
          <p:nvPr/>
        </p:nvSpPr>
        <p:spPr bwMode="auto">
          <a:xfrm>
            <a:off x="2411413" y="6237288"/>
            <a:ext cx="865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latin typeface="Calibri" pitchFamily="34" charset="0"/>
              </a:rPr>
              <a:t>PR</a:t>
            </a:r>
          </a:p>
        </p:txBody>
      </p:sp>
      <p:sp>
        <p:nvSpPr>
          <p:cNvPr id="202765" name="CaixaDeTexto 20"/>
          <p:cNvSpPr txBox="1">
            <a:spLocks noChangeArrowheads="1"/>
          </p:cNvSpPr>
          <p:nvPr/>
        </p:nvSpPr>
        <p:spPr bwMode="auto">
          <a:xfrm>
            <a:off x="1979613" y="3644900"/>
            <a:ext cx="86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latin typeface="Calibri" pitchFamily="34" charset="0"/>
              </a:rPr>
              <a:t>MS</a:t>
            </a:r>
          </a:p>
        </p:txBody>
      </p:sp>
      <p:sp>
        <p:nvSpPr>
          <p:cNvPr id="202766" name="CaixaDeTexto 21"/>
          <p:cNvSpPr txBox="1">
            <a:spLocks noChangeArrowheads="1"/>
          </p:cNvSpPr>
          <p:nvPr/>
        </p:nvSpPr>
        <p:spPr bwMode="auto">
          <a:xfrm>
            <a:off x="3203575" y="2225675"/>
            <a:ext cx="86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latin typeface="Calibri" pitchFamily="34" charset="0"/>
              </a:rPr>
              <a:t>GO</a:t>
            </a:r>
          </a:p>
        </p:txBody>
      </p:sp>
      <p:sp>
        <p:nvSpPr>
          <p:cNvPr id="23" name="TextBox 7"/>
          <p:cNvSpPr txBox="1"/>
          <p:nvPr/>
        </p:nvSpPr>
        <p:spPr>
          <a:xfrm>
            <a:off x="531813" y="269875"/>
            <a:ext cx="8066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já tem como Produto?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4763" y="1265238"/>
            <a:ext cx="91392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2. Malha hídrica com res. espacial de 250 metros para o ano de 2010 para a América do Sul: </a:t>
            </a:r>
          </a:p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    Status: 85% concluído</a:t>
            </a:r>
          </a:p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    Exemplo: Região Sudeste</a:t>
            </a:r>
            <a:endParaRPr kumimoji="1" lang="en-GB" sz="17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73163" y="2228850"/>
            <a:ext cx="7508875" cy="44910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3780" name="Imagem 9" descr="Hidrologia da America do Sul_3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2235200"/>
            <a:ext cx="748823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/>
          <p:nvPr/>
        </p:nvSpPr>
        <p:spPr>
          <a:xfrm>
            <a:off x="531813" y="269875"/>
            <a:ext cx="8066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já tem como Produto?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8"/>
          <p:cNvSpPr txBox="1">
            <a:spLocks noChangeArrowheads="1"/>
          </p:cNvSpPr>
          <p:nvPr/>
        </p:nvSpPr>
        <p:spPr bwMode="auto">
          <a:xfrm>
            <a:off x="4763" y="1265238"/>
            <a:ext cx="91392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2. Malha hídrica com res. espacial de 250 metros para o ano de 2010 para a América do Sul: </a:t>
            </a:r>
          </a:p>
          <a:p>
            <a:pPr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    Status: 85% concluído</a:t>
            </a:r>
          </a:p>
          <a:p>
            <a:pPr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    Exemplo: Lagoa dos Patos, RS</a:t>
            </a:r>
            <a:endParaRPr kumimoji="1" lang="en-GB" sz="170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204803" name="Imagem 11" descr="Hidrologia da America do Sul_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2393950"/>
            <a:ext cx="70564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4" name="CaixaDeTexto 12"/>
          <p:cNvSpPr txBox="1">
            <a:spLocks noChangeArrowheads="1"/>
          </p:cNvSpPr>
          <p:nvPr/>
        </p:nvSpPr>
        <p:spPr bwMode="auto">
          <a:xfrm>
            <a:off x="5867400" y="3789363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Lagoa dos Patos</a:t>
            </a:r>
          </a:p>
        </p:txBody>
      </p:sp>
      <p:sp>
        <p:nvSpPr>
          <p:cNvPr id="204805" name="CaixaDeTexto 13"/>
          <p:cNvSpPr txBox="1">
            <a:spLocks noChangeArrowheads="1"/>
          </p:cNvSpPr>
          <p:nvPr/>
        </p:nvSpPr>
        <p:spPr bwMode="auto">
          <a:xfrm>
            <a:off x="4932363" y="524827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Lagoa Mirim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85850" y="2381250"/>
            <a:ext cx="7067550" cy="43148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TextBox 7"/>
          <p:cNvSpPr txBox="1"/>
          <p:nvPr/>
        </p:nvSpPr>
        <p:spPr>
          <a:xfrm>
            <a:off x="531813" y="269875"/>
            <a:ext cx="8066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já tem como Produto?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4763" y="1265238"/>
            <a:ext cx="91392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2. Malha hídrica com res. espacial de 250 metros para o ano de 2010 para a América do Sul: </a:t>
            </a:r>
          </a:p>
          <a:p>
            <a:pPr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    Status: 85% concluído</a:t>
            </a:r>
          </a:p>
          <a:p>
            <a:pPr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    Exemplo: Lagoa dos Patos, RS</a:t>
            </a:r>
            <a:endParaRPr kumimoji="1" lang="en-GB" sz="17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85850" y="2381250"/>
            <a:ext cx="7067550" cy="43148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5828" name="Imagem 9" descr="Hidrologia da America do Sul_7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2392363"/>
            <a:ext cx="705485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/>
          <p:nvPr/>
        </p:nvSpPr>
        <p:spPr>
          <a:xfrm>
            <a:off x="531813" y="269875"/>
            <a:ext cx="8066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já tem como Produto?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781050" y="312738"/>
            <a:ext cx="75676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pode oferecer?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2995" name="Picture 12" descr="F:\user2013\Sere\Liana\Geoc2000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63" y="1700213"/>
            <a:ext cx="685165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049588" y="3141663"/>
            <a:ext cx="649287" cy="431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Picture 13" descr="F:\user2013\Sere\Liana\Geoc2000SP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363" y="1695450"/>
            <a:ext cx="6951662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8" name="TextBox 2"/>
          <p:cNvSpPr txBox="1">
            <a:spLocks noChangeArrowheads="1"/>
          </p:cNvSpPr>
          <p:nvPr/>
        </p:nvSpPr>
        <p:spPr bwMode="auto">
          <a:xfrm>
            <a:off x="50800" y="1268413"/>
            <a:ext cx="909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00CC"/>
                </a:solidFill>
                <a:latin typeface="Calibri" pitchFamily="34" charset="0"/>
              </a:rPr>
              <a:t>3. Malha hídrica para o ano de 2000 com resolução espacial de 14.25 metros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4" name="Picture 4" descr="http://www.nature.com/nature/journal/v520/n7545/images/cover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428750" cy="1876425"/>
          </a:xfrm>
          <a:prstGeom prst="rect">
            <a:avLst/>
          </a:prstGeom>
          <a:noFill/>
        </p:spPr>
      </p:pic>
      <p:pic>
        <p:nvPicPr>
          <p:cNvPr id="465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76" y="0"/>
            <a:ext cx="6138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Imagem 1" descr="Pan_Amazonian_Land_U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16" y="6453336"/>
            <a:ext cx="6892925" cy="413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b="1" dirty="0" err="1" smtClean="0">
                <a:solidFill>
                  <a:srgbClr val="000000"/>
                </a:solidFill>
              </a:rPr>
              <a:t>Espírito</a:t>
            </a:r>
            <a:r>
              <a:rPr lang="en-GB" sz="1100" b="1" dirty="0" smtClean="0">
                <a:solidFill>
                  <a:srgbClr val="000000"/>
                </a:solidFill>
              </a:rPr>
              <a:t>-Santo et al., 2014 - Nature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 smtClean="0">
                <a:solidFill>
                  <a:srgbClr val="000000"/>
                </a:solidFill>
              </a:rPr>
              <a:t>DOI: 10.1038</a:t>
            </a:r>
            <a:endParaRPr lang="en-GB" sz="1100" dirty="0">
              <a:solidFill>
                <a:srgbClr val="000000"/>
              </a:solidFill>
              <a:hlinkClick r:id="rId3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4518" y="44624"/>
            <a:ext cx="7488832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CC"/>
                </a:solidFill>
              </a:rPr>
              <a:t> Procedimentos novos para separar os</a:t>
            </a:r>
          </a:p>
          <a:p>
            <a:pPr algn="ctr"/>
            <a:r>
              <a:rPr lang="pt-BR" dirty="0" smtClean="0">
                <a:solidFill>
                  <a:srgbClr val="0000CC"/>
                </a:solidFill>
              </a:rPr>
              <a:t> </a:t>
            </a:r>
            <a:r>
              <a:rPr lang="pt-BR" sz="1600" dirty="0" smtClean="0">
                <a:solidFill>
                  <a:srgbClr val="0000CC"/>
                </a:solidFill>
              </a:rPr>
              <a:t>LIMITES DE BIOMAS + HIDROGRAFIA + DESMATAMENTOS ANTIGOS )</a:t>
            </a:r>
            <a:endParaRPr lang="pt-BR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C:\TempEI4\Fotos da batcaverna\Figu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889" y="540102"/>
            <a:ext cx="7578551" cy="631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260648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CC"/>
                </a:solidFill>
              </a:rPr>
              <a:t>( FLORESTAS da  América do Sul ) = (Suprimidos : LIMITES DE BIOMAS + HIDROGRAFIA + DESMATAMENTOS ANTIGOS )</a:t>
            </a:r>
            <a:endParaRPr lang="pt-BR" sz="1200" dirty="0">
              <a:solidFill>
                <a:srgbClr val="0000CC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-2738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00CC"/>
                </a:solidFill>
              </a:rPr>
              <a:t>NOVA  FIGURA  DAS  FLORESTAS  DA  AMÉRICA DO SUL - 2010</a:t>
            </a:r>
            <a:endParaRPr lang="pt-BR" sz="2000" dirty="0">
              <a:solidFill>
                <a:srgbClr val="0000CC"/>
              </a:solidFill>
            </a:endParaRPr>
          </a:p>
        </p:txBody>
      </p:sp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723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928052" y="614313"/>
            <a:ext cx="240322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rgbClr val="0033CC"/>
                </a:solidFill>
              </a:rPr>
              <a:t>Floresta: 6.654.312 km</a:t>
            </a:r>
            <a:r>
              <a:rPr lang="pt-BR" sz="1800" baseline="30000" dirty="0" smtClean="0">
                <a:solidFill>
                  <a:srgbClr val="0033CC"/>
                </a:solidFill>
              </a:rPr>
              <a:t>2</a:t>
            </a:r>
            <a:endParaRPr lang="pt-BR" sz="1800" baseline="30000" dirty="0">
              <a:solidFill>
                <a:srgbClr val="0033CC"/>
              </a:solidFill>
            </a:endParaRPr>
          </a:p>
        </p:txBody>
      </p:sp>
      <p:pic>
        <p:nvPicPr>
          <p:cNvPr id="466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11239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C:\TempEI4\Fotos da batcaverna\Figu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9017"/>
            <a:ext cx="7956053" cy="64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-108520" y="35332"/>
            <a:ext cx="93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bg2"/>
                </a:solidFill>
              </a:rPr>
              <a:t>DETALHE  DA  FIGURA  DAS FLORESTAS  DA  AMÉRICA DO SUL  X  QUEIMADAS - 2010</a:t>
            </a:r>
            <a:endParaRPr lang="pt-BR" sz="1800" dirty="0">
              <a:solidFill>
                <a:schemeClr val="bg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5976" y="3870573"/>
            <a:ext cx="3634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FF00"/>
                </a:solidFill>
              </a:rPr>
              <a:t>Floresta Queimada em 2010 (degradação)</a:t>
            </a:r>
            <a:endParaRPr lang="pt-BR" sz="1600" dirty="0">
              <a:solidFill>
                <a:srgbClr val="FFFF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 bwMode="auto">
          <a:xfrm flipH="1">
            <a:off x="5376788" y="4221088"/>
            <a:ext cx="131316" cy="36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0" y="2209800"/>
            <a:ext cx="9144000" cy="1133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>
                <a:solidFill>
                  <a:srgbClr val="0000CC"/>
                </a:solidFill>
              </a:rPr>
              <a:t>METODOLOGIA  DO  PROJETO  PANAMAZONIA II</a:t>
            </a:r>
          </a:p>
          <a:p>
            <a:pPr algn="ctr">
              <a:lnSpc>
                <a:spcPct val="150000"/>
              </a:lnSpc>
            </a:pPr>
            <a:r>
              <a:rPr lang="pt-BR" b="1">
                <a:solidFill>
                  <a:srgbClr val="0000CC"/>
                </a:solidFill>
              </a:rPr>
              <a:t>PARA MAPEAR  CORPOS  D´AGUA </a:t>
            </a:r>
          </a:p>
        </p:txBody>
      </p:sp>
      <p:sp>
        <p:nvSpPr>
          <p:cNvPr id="191492" name="Text Box 3"/>
          <p:cNvSpPr txBox="1">
            <a:spLocks noChangeArrowheads="1"/>
          </p:cNvSpPr>
          <p:nvPr/>
        </p:nvSpPr>
        <p:spPr bwMode="auto">
          <a:xfrm>
            <a:off x="0" y="4294188"/>
            <a:ext cx="9144000" cy="430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pt-BR" sz="2200">
                <a:solidFill>
                  <a:srgbClr val="000099"/>
                </a:solidFill>
              </a:rPr>
              <a:t>PRODUTO 4: LÂMINA D´ÁGUA (100m ano 2000 e 250m ano 2010)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2057400" y="3079750"/>
            <a:ext cx="4881563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00CC"/>
                </a:solidFill>
              </a:rPr>
              <a:t>A  ESTRATÉGIA DE PARCERIAS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141413" y="4191000"/>
            <a:ext cx="7102475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99"/>
                </a:solidFill>
              </a:rPr>
              <a:t>www.dsr.inpe.br/panamazon/pana_resultados.html</a:t>
            </a:r>
            <a:r>
              <a:rPr lang="pt-BR">
                <a:solidFill>
                  <a:srgbClr val="0000FF"/>
                </a:solidFill>
              </a:rPr>
              <a:t/>
            </a:r>
            <a:br>
              <a:rPr lang="pt-BR">
                <a:solidFill>
                  <a:srgbClr val="0000FF"/>
                </a:solidFill>
              </a:rPr>
            </a:br>
            <a:endParaRPr lang="pt-BR">
              <a:solidFill>
                <a:srgbClr val="0000FF"/>
              </a:solidFill>
            </a:endParaRPr>
          </a:p>
          <a:p>
            <a:endParaRPr lang="pt-BR">
              <a:solidFill>
                <a:srgbClr val="0000FF"/>
              </a:solidFill>
            </a:endParaRP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1804988" y="4752975"/>
            <a:ext cx="18415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/>
              <a:t/>
            </a:r>
            <a:br>
              <a:rPr lang="pt-BR"/>
            </a:br>
            <a:endParaRPr lang="pt-BR"/>
          </a:p>
        </p:txBody>
      </p:sp>
      <p:sp>
        <p:nvSpPr>
          <p:cNvPr id="214022" name="Retângulo 6"/>
          <p:cNvSpPr>
            <a:spLocks noChangeArrowheads="1"/>
          </p:cNvSpPr>
          <p:nvPr/>
        </p:nvSpPr>
        <p:spPr bwMode="auto">
          <a:xfrm>
            <a:off x="1116013" y="4941888"/>
            <a:ext cx="6911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99"/>
                </a:solidFill>
              </a:rPr>
              <a:t>www.dsr.inpe.br/laf/panamazonia/dados.html</a:t>
            </a:r>
            <a:r>
              <a:rPr lang="pt-BR">
                <a:solidFill>
                  <a:srgbClr val="0000FF"/>
                </a:solidFill>
              </a:rPr>
              <a:t/>
            </a:r>
            <a:br>
              <a:rPr lang="pt-BR">
                <a:solidFill>
                  <a:srgbClr val="0000FF"/>
                </a:solidFill>
              </a:rPr>
            </a:br>
            <a:endParaRPr lang="pt-BR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220163" name="Picture 4" descr="C:\Temp\Panamazônia_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4038"/>
            <a:ext cx="9144000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b="1" dirty="0" smtClean="0">
                <a:solidFill>
                  <a:schemeClr val="bg2"/>
                </a:solidFill>
              </a:rPr>
              <a:t>Visualização de Produtos do Projeto </a:t>
            </a:r>
            <a:r>
              <a:rPr lang="pt-BR" b="1" dirty="0" err="1" smtClean="0">
                <a:solidFill>
                  <a:schemeClr val="bg2"/>
                </a:solidFill>
              </a:rPr>
              <a:t>Panamazônia</a:t>
            </a:r>
            <a:r>
              <a:rPr lang="pt-BR" b="1" dirty="0" smtClean="0">
                <a:solidFill>
                  <a:schemeClr val="bg2"/>
                </a:solidFill>
              </a:rPr>
              <a:t> II </a:t>
            </a:r>
          </a:p>
          <a:p>
            <a:pPr algn="ctr" eaLnBrk="1" hangingPunct="1"/>
            <a:r>
              <a:rPr lang="pt-BR" b="1" dirty="0" smtClean="0">
                <a:solidFill>
                  <a:schemeClr val="bg2"/>
                </a:solidFill>
              </a:rPr>
              <a:t>Integrados à Plataforma  Google </a:t>
            </a:r>
            <a:r>
              <a:rPr lang="pt-BR" b="1" dirty="0" err="1" smtClean="0">
                <a:solidFill>
                  <a:schemeClr val="bg2"/>
                </a:solidFill>
              </a:rPr>
              <a:t>Earth</a:t>
            </a:r>
            <a:endParaRPr lang="pt-B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2286000" y="234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sz="200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221187" name="Picture 4" descr="C:\Temp\Panamazônia_8.gif"/>
          <p:cNvPicPr>
            <a:picLocks noChangeAspect="1" noChangeArrowheads="1"/>
          </p:cNvPicPr>
          <p:nvPr/>
        </p:nvPicPr>
        <p:blipFill>
          <a:blip r:embed="rId2" cstate="print"/>
          <a:srcRect b="34592"/>
          <a:stretch>
            <a:fillRect/>
          </a:stretch>
        </p:blipFill>
        <p:spPr bwMode="auto">
          <a:xfrm>
            <a:off x="-10707" y="980728"/>
            <a:ext cx="913191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b="1" dirty="0" smtClean="0">
                <a:solidFill>
                  <a:schemeClr val="bg2"/>
                </a:solidFill>
              </a:rPr>
              <a:t>Detalhe de Produtos do Projeto </a:t>
            </a:r>
            <a:r>
              <a:rPr lang="pt-BR" b="1" dirty="0" err="1" smtClean="0">
                <a:solidFill>
                  <a:schemeClr val="bg2"/>
                </a:solidFill>
              </a:rPr>
              <a:t>Panamazônia</a:t>
            </a:r>
            <a:r>
              <a:rPr lang="pt-BR" b="1" dirty="0" smtClean="0">
                <a:solidFill>
                  <a:schemeClr val="bg2"/>
                </a:solidFill>
              </a:rPr>
              <a:t> II </a:t>
            </a:r>
          </a:p>
          <a:p>
            <a:pPr algn="ctr" eaLnBrk="1" hangingPunct="1"/>
            <a:r>
              <a:rPr lang="pt-BR" b="1" dirty="0" smtClean="0">
                <a:solidFill>
                  <a:schemeClr val="bg2"/>
                </a:solidFill>
              </a:rPr>
              <a:t>Integrados à Plataforma Google </a:t>
            </a:r>
            <a:r>
              <a:rPr lang="pt-BR" b="1" dirty="0" err="1" smtClean="0">
                <a:solidFill>
                  <a:schemeClr val="bg2"/>
                </a:solidFill>
              </a:rPr>
              <a:t>Earth</a:t>
            </a:r>
            <a:endParaRPr lang="pt-B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12"/>
          <p:cNvGrpSpPr>
            <a:grpSpLocks/>
          </p:cNvGrpSpPr>
          <p:nvPr/>
        </p:nvGrpSpPr>
        <p:grpSpPr bwMode="auto">
          <a:xfrm>
            <a:off x="827088" y="1052513"/>
            <a:ext cx="7454900" cy="5661025"/>
            <a:chOff x="1274763" y="1196752"/>
            <a:chExt cx="7454227" cy="5661248"/>
          </a:xfrm>
        </p:grpSpPr>
        <p:pic>
          <p:nvPicPr>
            <p:cNvPr id="19354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4284" y="1196752"/>
              <a:ext cx="7404706" cy="56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" name="TextBox 7"/>
            <p:cNvSpPr txBox="1">
              <a:spLocks noChangeArrowheads="1"/>
            </p:cNvSpPr>
            <p:nvPr/>
          </p:nvSpPr>
          <p:spPr bwMode="auto">
            <a:xfrm>
              <a:off x="1274763" y="6497623"/>
              <a:ext cx="3381070" cy="3381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pt-BR" sz="1600" dirty="0">
                  <a:solidFill>
                    <a:srgbClr val="0033CC"/>
                  </a:solidFill>
                  <a:latin typeface="+mn-lt"/>
                </a:rPr>
                <a:t>Imagem </a:t>
              </a:r>
              <a:r>
                <a:rPr kumimoji="1" lang="pt-BR" sz="1600" dirty="0" err="1">
                  <a:solidFill>
                    <a:srgbClr val="0033CC"/>
                  </a:solidFill>
                  <a:latin typeface="+mn-lt"/>
                </a:rPr>
                <a:t>Landsat</a:t>
              </a:r>
              <a:r>
                <a:rPr kumimoji="1" lang="pt-BR" sz="1600" dirty="0">
                  <a:solidFill>
                    <a:srgbClr val="0033CC"/>
                  </a:solidFill>
                  <a:latin typeface="+mn-lt"/>
                </a:rPr>
                <a:t>/TM ortorretificada</a:t>
              </a:r>
              <a:endParaRPr kumimoji="1" lang="en-GB" sz="1600" dirty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23971" y="1196752"/>
              <a:ext cx="7405019" cy="5661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554038" y="333375"/>
            <a:ext cx="8229600" cy="5746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existe hoje disponível?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upo 6"/>
          <p:cNvGrpSpPr>
            <a:grpSpLocks/>
          </p:cNvGrpSpPr>
          <p:nvPr/>
        </p:nvGrpSpPr>
        <p:grpSpPr bwMode="auto">
          <a:xfrm>
            <a:off x="827088" y="1052513"/>
            <a:ext cx="7489825" cy="5661025"/>
            <a:chOff x="827584" y="1052736"/>
            <a:chExt cx="7488832" cy="5661248"/>
          </a:xfrm>
        </p:grpSpPr>
        <p:pic>
          <p:nvPicPr>
            <p:cNvPr id="19456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4384" y="1055817"/>
              <a:ext cx="7404707" cy="56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TextBox 8"/>
            <p:cNvSpPr txBox="1">
              <a:spLocks noChangeArrowheads="1"/>
            </p:cNvSpPr>
            <p:nvPr/>
          </p:nvSpPr>
          <p:spPr bwMode="auto">
            <a:xfrm>
              <a:off x="827584" y="6363132"/>
              <a:ext cx="7488832" cy="3381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pt-BR" sz="1600" dirty="0">
                  <a:solidFill>
                    <a:srgbClr val="0033CC"/>
                  </a:solidFill>
                  <a:latin typeface="+mn-lt"/>
                </a:rPr>
                <a:t>Imagem </a:t>
              </a:r>
              <a:r>
                <a:rPr kumimoji="1" lang="pt-BR" sz="1600" dirty="0" err="1">
                  <a:solidFill>
                    <a:srgbClr val="0033CC"/>
                  </a:solidFill>
                  <a:latin typeface="+mn-lt"/>
                </a:rPr>
                <a:t>Landsat</a:t>
              </a:r>
              <a:r>
                <a:rPr kumimoji="1" lang="pt-BR" sz="1600" dirty="0">
                  <a:solidFill>
                    <a:srgbClr val="0033CC"/>
                  </a:solidFill>
                  <a:latin typeface="+mn-lt"/>
                </a:rPr>
                <a:t>/TM com sobreposição da malha hídrica disponível </a:t>
              </a:r>
              <a:r>
                <a:rPr kumimoji="1" lang="pt-BR" sz="1600" dirty="0" smtClean="0">
                  <a:solidFill>
                    <a:srgbClr val="0033CC"/>
                  </a:solidFill>
                  <a:latin typeface="+mn-lt"/>
                </a:rPr>
                <a:t>pela  </a:t>
              </a:r>
              <a:r>
                <a:rPr kumimoji="1" lang="pt-BR" sz="1600" dirty="0">
                  <a:solidFill>
                    <a:srgbClr val="0033CC"/>
                  </a:solidFill>
                  <a:latin typeface="+mn-lt"/>
                </a:rPr>
                <a:t>ANA</a:t>
              </a:r>
              <a:endParaRPr kumimoji="1" lang="en-GB" sz="1600" dirty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6789" y="1052736"/>
              <a:ext cx="7404706" cy="5661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554038" y="333375"/>
            <a:ext cx="8229600" cy="5746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existe hoje disponível?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988" y="365125"/>
            <a:ext cx="65151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 que o Produto </a:t>
            </a:r>
            <a:r>
              <a:rPr lang="pt-BR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Pan-Amazônia</a:t>
            </a:r>
            <a:endParaRPr lang="pt-BR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tem uma qualidade assegurada?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" y="2138363"/>
            <a:ext cx="9026525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1" lang="pt-BR" sz="2200" dirty="0">
                <a:solidFill>
                  <a:srgbClr val="0033CC"/>
                </a:solidFill>
                <a:latin typeface="+mn-lt"/>
              </a:rPr>
              <a:t>Observação direta da lâmina d'água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pt-BR" sz="2200" dirty="0">
              <a:solidFill>
                <a:srgbClr val="0033CC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200" dirty="0">
                <a:solidFill>
                  <a:srgbClr val="0033CC"/>
                </a:solidFill>
                <a:latin typeface="+mn-lt"/>
              </a:rPr>
              <a:t>2. Produtos </a:t>
            </a:r>
            <a:r>
              <a:rPr kumimoji="1" lang="pt-BR" sz="2200" dirty="0" err="1">
                <a:solidFill>
                  <a:srgbClr val="0033CC"/>
                </a:solidFill>
                <a:latin typeface="+mn-lt"/>
              </a:rPr>
              <a:t>orterretificados</a:t>
            </a:r>
            <a:endParaRPr kumimoji="1" lang="pt-BR" sz="2200" dirty="0">
              <a:solidFill>
                <a:srgbClr val="0033CC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pt-BR" sz="2200" dirty="0">
              <a:solidFill>
                <a:srgbClr val="0033CC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200" dirty="0">
                <a:solidFill>
                  <a:srgbClr val="0033CC"/>
                </a:solidFill>
                <a:latin typeface="+mn-lt"/>
              </a:rPr>
              <a:t>3. Permite a atualização no tempo e no espaço de forma </a:t>
            </a:r>
            <a:r>
              <a:rPr kumimoji="1" lang="pt-BR" sz="2200" dirty="0" smtClean="0">
                <a:solidFill>
                  <a:srgbClr val="0033CC"/>
                </a:solidFill>
                <a:latin typeface="+mn-lt"/>
              </a:rPr>
              <a:t>precisa</a:t>
            </a:r>
            <a:endParaRPr kumimoji="1" lang="en-GB" sz="2200" dirty="0">
              <a:solidFill>
                <a:srgbClr val="0033CC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1813" y="269875"/>
            <a:ext cx="8066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já tem como Produto?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7635" name="Imagem 8" descr="Hidrologia da America do Sul_5.gif"/>
          <p:cNvPicPr>
            <a:picLocks noChangeAspect="1"/>
          </p:cNvPicPr>
          <p:nvPr/>
        </p:nvPicPr>
        <p:blipFill>
          <a:blip r:embed="rId2" cstate="print"/>
          <a:srcRect l="30313" r="29526"/>
          <a:stretch>
            <a:fillRect/>
          </a:stretch>
        </p:blipFill>
        <p:spPr bwMode="auto">
          <a:xfrm>
            <a:off x="3059113" y="1700213"/>
            <a:ext cx="36734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8" y="1374775"/>
            <a:ext cx="90947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1" lang="pt-BR" sz="2000" dirty="0">
                <a:solidFill>
                  <a:srgbClr val="0033CC"/>
                </a:solidFill>
                <a:latin typeface="+mn-lt"/>
              </a:rPr>
              <a:t>Malha hídrica com resolução espacial de 100 metros para o ano de 2000 para a América do Sul.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000" dirty="0">
                <a:solidFill>
                  <a:srgbClr val="0033CC"/>
                </a:solidFill>
                <a:latin typeface="+mn-lt"/>
              </a:rPr>
              <a:t>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000" dirty="0">
                <a:solidFill>
                  <a:srgbClr val="0033CC"/>
                </a:solidFill>
                <a:latin typeface="+mn-lt"/>
              </a:rPr>
              <a:t>     Status: 60% concluído</a:t>
            </a:r>
            <a:endParaRPr kumimoji="1" lang="en-GB" sz="2000" dirty="0">
              <a:solidFill>
                <a:srgbClr val="0033CC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4288" y="1270000"/>
            <a:ext cx="90947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Malha hídrica com resolução espacial de 100 metros para o ano de 2000 para a América do Sul. Status: 60% concluído.</a:t>
            </a:r>
          </a:p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	Exemplo: Represa de </a:t>
            </a:r>
            <a:r>
              <a:rPr kumimoji="1" lang="pt-BR" sz="1700" dirty="0" err="1">
                <a:solidFill>
                  <a:srgbClr val="0033CC"/>
                </a:solidFill>
                <a:latin typeface="+mn-lt"/>
              </a:rPr>
              <a:t>Balbina</a:t>
            </a: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no Estado do  Amazonas</a:t>
            </a:r>
            <a:endParaRPr kumimoji="1" lang="en-GB" sz="170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98659" name="Picture 2" descr="Slide20"/>
          <p:cNvPicPr>
            <a:picLocks noChangeArrowheads="1"/>
          </p:cNvPicPr>
          <p:nvPr/>
        </p:nvPicPr>
        <p:blipFill>
          <a:blip r:embed="rId2" cstate="print"/>
          <a:srcRect t="12201" b="10100"/>
          <a:stretch>
            <a:fillRect/>
          </a:stretch>
        </p:blipFill>
        <p:spPr bwMode="auto">
          <a:xfrm>
            <a:off x="765175" y="2203450"/>
            <a:ext cx="77755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55650" y="2205038"/>
            <a:ext cx="7797800" cy="45291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TextBox 7"/>
          <p:cNvSpPr txBox="1"/>
          <p:nvPr/>
        </p:nvSpPr>
        <p:spPr>
          <a:xfrm>
            <a:off x="531813" y="269875"/>
            <a:ext cx="8066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já tem como Produto?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8662" name="CaixaDeTexto 14"/>
          <p:cNvSpPr txBox="1">
            <a:spLocks noChangeArrowheads="1"/>
          </p:cNvSpPr>
          <p:nvPr/>
        </p:nvSpPr>
        <p:spPr bwMode="auto">
          <a:xfrm>
            <a:off x="1619250" y="3419475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Represa de Balbina</a:t>
            </a:r>
          </a:p>
        </p:txBody>
      </p:sp>
      <p:sp>
        <p:nvSpPr>
          <p:cNvPr id="198663" name="CaixaDeTexto 15"/>
          <p:cNvSpPr txBox="1">
            <a:spLocks noChangeArrowheads="1"/>
          </p:cNvSpPr>
          <p:nvPr/>
        </p:nvSpPr>
        <p:spPr bwMode="auto">
          <a:xfrm>
            <a:off x="6011863" y="5229225"/>
            <a:ext cx="12239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Rio Amazonas</a:t>
            </a:r>
          </a:p>
        </p:txBody>
      </p:sp>
      <p:sp>
        <p:nvSpPr>
          <p:cNvPr id="198664" name="CaixaDeTexto 16"/>
          <p:cNvSpPr txBox="1">
            <a:spLocks noChangeArrowheads="1"/>
          </p:cNvSpPr>
          <p:nvPr/>
        </p:nvSpPr>
        <p:spPr bwMode="auto">
          <a:xfrm>
            <a:off x="2614613" y="4987925"/>
            <a:ext cx="1152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Rio Uatumã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Slide21"/>
          <p:cNvPicPr>
            <a:picLocks noChangeArrowheads="1"/>
          </p:cNvPicPr>
          <p:nvPr/>
        </p:nvPicPr>
        <p:blipFill>
          <a:blip r:embed="rId2" cstate="print"/>
          <a:srcRect t="12201" b="10100"/>
          <a:stretch>
            <a:fillRect/>
          </a:stretch>
        </p:blipFill>
        <p:spPr bwMode="auto">
          <a:xfrm>
            <a:off x="765175" y="2195513"/>
            <a:ext cx="77755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55650" y="2205038"/>
            <a:ext cx="7797800" cy="45291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4288" y="1270000"/>
            <a:ext cx="90947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Malha hídrica com resolução espacial de 100 metros para o ano de 2000 para a América do Sul. Status: 60% concluído.</a:t>
            </a:r>
          </a:p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	Exemplo: Represa de </a:t>
            </a:r>
            <a:r>
              <a:rPr kumimoji="1" lang="pt-BR" sz="1700" dirty="0" err="1">
                <a:solidFill>
                  <a:srgbClr val="0033CC"/>
                </a:solidFill>
                <a:latin typeface="+mn-lt"/>
              </a:rPr>
              <a:t>Balbina</a:t>
            </a: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 no Estado do  Amazonas</a:t>
            </a:r>
            <a:endParaRPr kumimoji="1" lang="en-GB" sz="17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531813" y="269875"/>
            <a:ext cx="8066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já tem como Produto?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Imagem 8" descr="Hidrologia da America do Sul_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406650"/>
            <a:ext cx="71278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106488" y="2420938"/>
            <a:ext cx="7127875" cy="42481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4288" y="1270000"/>
            <a:ext cx="90947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Malha hídrica com resolução espacial de 100 metros para o ano de 2000 para a América do Sul. Status: 60% concluído.</a:t>
            </a:r>
          </a:p>
          <a:p>
            <a:pPr marL="342900" indent="-342900">
              <a:defRPr/>
            </a:pP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	Exemplo:  Venezuela, Lago de </a:t>
            </a:r>
            <a:r>
              <a:rPr kumimoji="1" lang="pt-BR" sz="1700" dirty="0" err="1">
                <a:solidFill>
                  <a:srgbClr val="0033CC"/>
                </a:solidFill>
                <a:latin typeface="+mn-lt"/>
              </a:rPr>
              <a:t>Maracaibo</a:t>
            </a: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, Rio </a:t>
            </a:r>
            <a:r>
              <a:rPr kumimoji="1" lang="pt-BR" sz="1700" dirty="0" err="1">
                <a:solidFill>
                  <a:srgbClr val="0033CC"/>
                </a:solidFill>
                <a:latin typeface="+mn-lt"/>
              </a:rPr>
              <a:t>Orinoco</a:t>
            </a:r>
            <a:r>
              <a:rPr kumimoji="1" lang="pt-BR" sz="1700" dirty="0">
                <a:solidFill>
                  <a:srgbClr val="0033CC"/>
                </a:solidFill>
                <a:latin typeface="+mn-lt"/>
              </a:rPr>
              <a:t>, Represa de Guri. </a:t>
            </a:r>
            <a:endParaRPr kumimoji="1" lang="en-GB" sz="17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200709" name="CaixaDeTexto 14"/>
          <p:cNvSpPr txBox="1">
            <a:spLocks noChangeArrowheads="1"/>
          </p:cNvSpPr>
          <p:nvPr/>
        </p:nvSpPr>
        <p:spPr bwMode="auto">
          <a:xfrm>
            <a:off x="3184525" y="2743200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Lago de Maracaibo</a:t>
            </a:r>
          </a:p>
        </p:txBody>
      </p:sp>
      <p:sp>
        <p:nvSpPr>
          <p:cNvPr id="200710" name="CaixaDeTexto 15"/>
          <p:cNvSpPr txBox="1">
            <a:spLocks noChangeArrowheads="1"/>
          </p:cNvSpPr>
          <p:nvPr/>
        </p:nvSpPr>
        <p:spPr bwMode="auto">
          <a:xfrm>
            <a:off x="5086350" y="3721100"/>
            <a:ext cx="9350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Rio Orinoco</a:t>
            </a:r>
          </a:p>
        </p:txBody>
      </p:sp>
      <p:sp>
        <p:nvSpPr>
          <p:cNvPr id="200711" name="CaixaDeTexto 16"/>
          <p:cNvSpPr txBox="1">
            <a:spLocks noChangeArrowheads="1"/>
          </p:cNvSpPr>
          <p:nvPr/>
        </p:nvSpPr>
        <p:spPr bwMode="auto">
          <a:xfrm>
            <a:off x="6669088" y="398145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>
                <a:latin typeface="Calibri" pitchFamily="34" charset="0"/>
              </a:rPr>
              <a:t>Represa de Guri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531813" y="269875"/>
            <a:ext cx="80660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que o projeto já tem como Produto? </a:t>
            </a:r>
            <a:endParaRPr lang="en-GB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érico (padrão)">
  <a:themeElements>
    <a:clrScheme name="Genérico (padrão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érico (padrão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érico (padrão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érico (padrão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érico (padrão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Office\Modelos\Apresentações\Genérico (padrão).pot</Template>
  <TotalTime>37759</TotalTime>
  <Words>589</Words>
  <Application>Microsoft Office PowerPoint</Application>
  <PresentationFormat>Apresentação na tela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Genérico (padrão)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Valdete Duarte</dc:creator>
  <cp:lastModifiedBy>valdete</cp:lastModifiedBy>
  <cp:revision>592</cp:revision>
  <dcterms:created xsi:type="dcterms:W3CDTF">2000-05-19T12:09:41Z</dcterms:created>
  <dcterms:modified xsi:type="dcterms:W3CDTF">2017-11-13T13:35:04Z</dcterms:modified>
</cp:coreProperties>
</file>